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8"/>
  </p:notesMasterIdLst>
  <p:handoutMasterIdLst>
    <p:handoutMasterId r:id="rId19"/>
  </p:handoutMasterIdLst>
  <p:sldIdLst>
    <p:sldId id="291" r:id="rId2"/>
    <p:sldId id="304" r:id="rId3"/>
    <p:sldId id="294" r:id="rId4"/>
    <p:sldId id="305" r:id="rId5"/>
    <p:sldId id="306" r:id="rId6"/>
    <p:sldId id="307" r:id="rId7"/>
    <p:sldId id="296" r:id="rId8"/>
    <p:sldId id="297" r:id="rId9"/>
    <p:sldId id="298" r:id="rId10"/>
    <p:sldId id="301" r:id="rId11"/>
    <p:sldId id="300" r:id="rId12"/>
    <p:sldId id="286" r:id="rId13"/>
    <p:sldId id="302" r:id="rId14"/>
    <p:sldId id="303" r:id="rId15"/>
    <p:sldId id="308" r:id="rId16"/>
    <p:sldId id="309" r:id="rId17"/>
  </p:sldIdLst>
  <p:sldSz cx="9144000" cy="6858000" type="screen4x3"/>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28383"/>
    <a:srgbClr val="666666"/>
    <a:srgbClr val="005BBB"/>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27"/>
    <p:restoredTop sz="95827"/>
  </p:normalViewPr>
  <p:slideViewPr>
    <p:cSldViewPr snapToGrid="0" snapToObjects="1">
      <p:cViewPr varScale="1">
        <p:scale>
          <a:sx n="80" d="100"/>
          <a:sy n="80" d="100"/>
        </p:scale>
        <p:origin x="1291" y="67"/>
      </p:cViewPr>
      <p:guideLst>
        <p:guide orient="horz" pos="2160"/>
        <p:guide pos="2880"/>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5/5/2024</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5/5/2024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3</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7"/>
            <a:ext cx="9144000" cy="6858000"/>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School-of-Management_white.png"/>
          <p:cNvPicPr>
            <a:picLocks noChangeAspect="1"/>
          </p:cNvPicPr>
          <p:nvPr userDrawn="1"/>
        </p:nvPicPr>
        <p:blipFill rotWithShape="1">
          <a:blip r:embed="rId3">
            <a:extLst>
              <a:ext uri="{28A0092B-C50C-407E-A947-70E740481C1C}">
                <a14:useLocalDpi xmlns:a14="http://schemas.microsoft.com/office/drawing/2010/main" val="0"/>
              </a:ext>
            </a:extLst>
          </a:blip>
          <a:srcRect l="6733" t="21579" r="7232" b="24185"/>
          <a:stretch/>
        </p:blipFill>
        <p:spPr>
          <a:xfrm>
            <a:off x="408971" y="5779123"/>
            <a:ext cx="3713026" cy="645712"/>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3824240" y="1320800"/>
            <a:ext cx="4791075"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
        <p:nvSpPr>
          <p:cNvPr id="9"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rgbClr val="828383"/>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487489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0"/>
            <a:ext cx="9144000" cy="6858000"/>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bg1"/>
                </a:solidFill>
                <a:latin typeface="Georgia" charset="0"/>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title</a:t>
            </a:r>
          </a:p>
        </p:txBody>
      </p:sp>
      <p:pic>
        <p:nvPicPr>
          <p:cNvPr id="7" name="Picture 6" descr="School-of-Management_white.png"/>
          <p:cNvPicPr>
            <a:picLocks noChangeAspect="1"/>
          </p:cNvPicPr>
          <p:nvPr userDrawn="1"/>
        </p:nvPicPr>
        <p:blipFill rotWithShape="1">
          <a:blip r:embed="rId3">
            <a:extLst>
              <a:ext uri="{28A0092B-C50C-407E-A947-70E740481C1C}">
                <a14:useLocalDpi xmlns:a14="http://schemas.microsoft.com/office/drawing/2010/main" val="0"/>
              </a:ext>
            </a:extLst>
          </a:blip>
          <a:srcRect l="6339" t="19819" r="7510" b="24227"/>
          <a:stretch/>
        </p:blipFill>
        <p:spPr>
          <a:xfrm>
            <a:off x="203663" y="107205"/>
            <a:ext cx="3218779" cy="576686"/>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27101" y="2189264"/>
            <a:ext cx="4802124" cy="3790483"/>
          </a:xfrm>
          <a:prstGeom prst="rect">
            <a:avLst/>
          </a:prstGeom>
        </p:spPr>
        <p:txBody>
          <a:bodyPr>
            <a:noAutofit/>
          </a:bodyPr>
          <a:lstStyle>
            <a:lvl1pPr marL="0" indent="0">
              <a:lnSpc>
                <a:spcPts val="1950"/>
              </a:lnSpc>
              <a:buNone/>
              <a:defRPr sz="1350" b="0" i="0" spc="-38" baseline="0">
                <a:solidFill>
                  <a:srgbClr val="828383"/>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a:t>Em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425196" y="2185417"/>
            <a:ext cx="3134815" cy="3511409"/>
          </a:xfrm>
          <a:prstGeom prst="rect">
            <a:avLst/>
          </a:prstGeom>
        </p:spPr>
        <p:txBody>
          <a:bodyPr>
            <a:noAutofit/>
          </a:bodyPr>
          <a:lstStyle>
            <a:lvl1pPr marL="0" indent="0">
              <a:lnSpc>
                <a:spcPts val="1950"/>
              </a:lnSpc>
              <a:buNone/>
              <a:defRPr sz="1350" b="0" i="0" spc="-38" baseline="0">
                <a:solidFill>
                  <a:srgbClr val="828383"/>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3771900" y="2185417"/>
            <a:ext cx="3134815" cy="3511409"/>
          </a:xfrm>
          <a:prstGeom prst="rect">
            <a:avLst/>
          </a:prstGeom>
        </p:spPr>
        <p:txBody>
          <a:bodyPr>
            <a:noAutofit/>
          </a:bodyPr>
          <a:lstStyle>
            <a:lvl1pPr marL="0" indent="0">
              <a:lnSpc>
                <a:spcPts val="1950"/>
              </a:lnSpc>
              <a:buNone/>
              <a:defRPr sz="1350" b="0" i="0" spc="-38" baseline="0">
                <a:solidFill>
                  <a:srgbClr val="828383"/>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5"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425196" y="2185417"/>
            <a:ext cx="6418318" cy="3732425"/>
          </a:xfrm>
          <a:prstGeom prst="rect">
            <a:avLst/>
          </a:prstGeom>
        </p:spPr>
        <p:txBody>
          <a:bodyPr lIns="182880" rIns="182880">
            <a:noAutofit/>
          </a:bodyPr>
          <a:lstStyle>
            <a:lvl1pPr marL="342900" marR="0" indent="-304800" algn="l" defTabSz="685800" rtl="0" eaLnBrk="1" fontAlgn="auto" latinLnBrk="0" hangingPunct="1">
              <a:lnSpc>
                <a:spcPts val="1950"/>
              </a:lnSpc>
              <a:spcBef>
                <a:spcPts val="750"/>
              </a:spcBef>
              <a:spcAft>
                <a:spcPts val="0"/>
              </a:spcAft>
              <a:buClr>
                <a:srgbClr val="005BBB"/>
              </a:buClr>
              <a:buSzPct val="109000"/>
              <a:buFont typeface="Arial" charset="0"/>
              <a:buChar char="•"/>
              <a:tabLst/>
              <a:defRPr sz="1500" b="0" i="0" spc="-38" baseline="0">
                <a:solidFill>
                  <a:srgbClr val="828383"/>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
        <p:nvSpPr>
          <p:cNvPr id="7" name="Content Placeholder 6"/>
          <p:cNvSpPr>
            <a:spLocks noGrp="1"/>
          </p:cNvSpPr>
          <p:nvPr>
            <p:ph sz="quarter" idx="10" hasCustomPrompt="1"/>
          </p:nvPr>
        </p:nvSpPr>
        <p:spPr>
          <a:xfrm>
            <a:off x="425197" y="2185416"/>
            <a:ext cx="7259240" cy="3848100"/>
          </a:xfrm>
          <a:prstGeom prst="rect">
            <a:avLst/>
          </a:prstGeom>
        </p:spPr>
        <p:txBody>
          <a:bodyPr/>
          <a:lstStyle>
            <a:lvl1pPr marL="0" indent="0">
              <a:lnSpc>
                <a:spcPts val="1725"/>
              </a:lnSpc>
              <a:buClr>
                <a:srgbClr val="005BBB"/>
              </a:buClr>
              <a:buFontTx/>
              <a:buNone/>
              <a:defRPr sz="1275" b="1">
                <a:solidFill>
                  <a:srgbClr val="005BBB"/>
                </a:solidFill>
                <a:latin typeface="Arial" charset="0"/>
                <a:ea typeface="Arial" charset="0"/>
                <a:cs typeface="Arial" charset="0"/>
              </a:defRPr>
            </a:lvl1pPr>
            <a:lvl2pPr marL="552450" indent="-209550">
              <a:lnSpc>
                <a:spcPts val="1725"/>
              </a:lnSpc>
              <a:buClr>
                <a:srgbClr val="005BBB"/>
              </a:buClr>
              <a:buFont typeface="Arial" charset="0"/>
              <a:buChar char="•"/>
              <a:tabLst/>
              <a:defRPr sz="1500">
                <a:solidFill>
                  <a:srgbClr val="828383"/>
                </a:solidFill>
                <a:latin typeface="Arial" charset="0"/>
                <a:ea typeface="Arial" charset="0"/>
                <a:cs typeface="Arial" charset="0"/>
              </a:defRPr>
            </a:lvl2pPr>
            <a:lvl3pPr marL="857250" marR="0" indent="-171450" algn="l" defTabSz="685800" rtl="0" eaLnBrk="1" fontAlgn="auto" latinLnBrk="0" hangingPunct="1">
              <a:lnSpc>
                <a:spcPts val="1725"/>
              </a:lnSpc>
              <a:spcBef>
                <a:spcPts val="375"/>
              </a:spcBef>
              <a:spcAft>
                <a:spcPts val="0"/>
              </a:spcAft>
              <a:buClr>
                <a:srgbClr val="005BBB"/>
              </a:buClr>
              <a:buSzTx/>
              <a:buFont typeface="LucidaGrande" charset="0"/>
              <a:buChar char="-"/>
              <a:tabLst>
                <a:tab pos="857250" algn="l"/>
              </a:tabLst>
              <a:defRPr sz="1500">
                <a:solidFill>
                  <a:srgbClr val="828383"/>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p:txBody>
      </p:sp>
    </p:spTree>
    <p:extLst>
      <p:ext uri="{BB962C8B-B14F-4D97-AF65-F5344CB8AC3E}">
        <p14:creationId xmlns:p14="http://schemas.microsoft.com/office/powerpoint/2010/main" val="5494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3823924" y="873940"/>
            <a:ext cx="5320076" cy="5987235"/>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
        <p:nvSpPr>
          <p:cNvPr id="8"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rgbClr val="828383"/>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4804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3835974" y="873940"/>
            <a:ext cx="5308027" cy="3125458"/>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
        <p:nvSpPr>
          <p:cNvPr id="7" name="Picture Placeholder 2"/>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rgbClr val="828383"/>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8727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0" y="883920"/>
            <a:ext cx="9144000" cy="5974080"/>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01479" y="0"/>
            <a:ext cx="87720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1800" dirty="0">
                <a:latin typeface="Arial" charset="0"/>
              </a:rPr>
              <a:t>‘-</a:t>
            </a:r>
          </a:p>
        </p:txBody>
      </p:sp>
      <p:sp>
        <p:nvSpPr>
          <p:cNvPr id="8" name="Title 1"/>
          <p:cNvSpPr txBox="1">
            <a:spLocks/>
          </p:cNvSpPr>
          <p:nvPr userDrawn="1"/>
        </p:nvSpPr>
        <p:spPr>
          <a:xfrm>
            <a:off x="1534334" y="1023930"/>
            <a:ext cx="6418317"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3600" dirty="0">
              <a:latin typeface="Georgia" charset="0"/>
              <a:ea typeface="Georgia" charset="0"/>
              <a:cs typeface="Georgia" charset="0"/>
            </a:endParaRPr>
          </a:p>
        </p:txBody>
      </p:sp>
      <p:sp>
        <p:nvSpPr>
          <p:cNvPr id="9" name="Text Placeholder 2"/>
          <p:cNvSpPr txBox="1">
            <a:spLocks/>
          </p:cNvSpPr>
          <p:nvPr userDrawn="1"/>
        </p:nvSpPr>
        <p:spPr>
          <a:xfrm>
            <a:off x="1534334" y="2555889"/>
            <a:ext cx="6418317"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200" dirty="0">
              <a:latin typeface="Arial" charset="0"/>
              <a:ea typeface="Arial" charset="0"/>
              <a:cs typeface="Arial" charset="0"/>
            </a:endParaRPr>
          </a:p>
        </p:txBody>
      </p:sp>
      <p:pic>
        <p:nvPicPr>
          <p:cNvPr id="14" name="Picture 1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1381" y="0"/>
            <a:ext cx="9143998" cy="6857999"/>
          </a:xfrm>
          <a:prstGeom prst="rect">
            <a:avLst/>
          </a:prstGeom>
        </p:spPr>
      </p:pic>
      <p:sp>
        <p:nvSpPr>
          <p:cNvPr id="12" name="Text Placeholder 11"/>
          <p:cNvSpPr>
            <a:spLocks noGrp="1"/>
          </p:cNvSpPr>
          <p:nvPr>
            <p:ph type="body" idx="1"/>
          </p:nvPr>
        </p:nvSpPr>
        <p:spPr>
          <a:xfrm>
            <a:off x="425196" y="2320111"/>
            <a:ext cx="78867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425196" y="1316736"/>
            <a:ext cx="7886700" cy="868430"/>
          </a:xfrm>
          <a:prstGeom prst="rect">
            <a:avLst/>
          </a:prstGeom>
        </p:spPr>
        <p:txBody>
          <a:bodyPr vert="horz" lIns="91440" tIns="45720" rIns="91440" bIns="45720" rtlCol="0" anchor="b">
            <a:normAutofit/>
          </a:bodyPr>
          <a:lstStyle/>
          <a:p>
            <a:r>
              <a:rPr lang="en-US" dirty="0"/>
              <a:t>Click to edit Master title style</a:t>
            </a:r>
          </a:p>
        </p:txBody>
      </p:sp>
      <p:sp>
        <p:nvSpPr>
          <p:cNvPr id="11" name="Slide Number Placeholder 6"/>
          <p:cNvSpPr txBox="1">
            <a:spLocks/>
          </p:cNvSpPr>
          <p:nvPr userDrawn="1"/>
        </p:nvSpPr>
        <p:spPr>
          <a:xfrm>
            <a:off x="8284464" y="6221885"/>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latin typeface="Arial" charset="0"/>
                <a:ea typeface="Arial" charset="0"/>
                <a:cs typeface="Arial" charset="0"/>
              </a:rPr>
              <a:pPr/>
              <a:t>‹#›</a:t>
            </a:fld>
            <a:endParaRPr lang="en-US" sz="1200" b="1" dirty="0">
              <a:latin typeface="Arial" charset="0"/>
              <a:ea typeface="Arial" charset="0"/>
              <a:cs typeface="Arial" charset="0"/>
            </a:endParaRPr>
          </a:p>
        </p:txBody>
      </p:sp>
      <p:pic>
        <p:nvPicPr>
          <p:cNvPr id="10" name="Picture 9" descr="School-of-Management_white.png"/>
          <p:cNvPicPr>
            <a:picLocks noChangeAspect="1"/>
          </p:cNvPicPr>
          <p:nvPr userDrawn="1"/>
        </p:nvPicPr>
        <p:blipFill rotWithShape="1">
          <a:blip r:embed="rId13">
            <a:extLst>
              <a:ext uri="{28A0092B-C50C-407E-A947-70E740481C1C}">
                <a14:useLocalDpi xmlns:a14="http://schemas.microsoft.com/office/drawing/2010/main" val="0"/>
              </a:ext>
            </a:extLst>
          </a:blip>
          <a:srcRect l="6339" t="19819" r="7510" b="24227"/>
          <a:stretch/>
        </p:blipFill>
        <p:spPr>
          <a:xfrm>
            <a:off x="203663" y="107205"/>
            <a:ext cx="3218779" cy="576686"/>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6" r:id="rId1"/>
    <p:sldLayoutId id="2147483894" r:id="rId2"/>
    <p:sldLayoutId id="2147483895" r:id="rId3"/>
    <p:sldLayoutId id="2147483897" r:id="rId4"/>
    <p:sldLayoutId id="2147483907" r:id="rId5"/>
    <p:sldLayoutId id="2147483898" r:id="rId6"/>
    <p:sldLayoutId id="2147483900" r:id="rId7"/>
    <p:sldLayoutId id="2147483906" r:id="rId8"/>
    <p:sldLayoutId id="2147483902" r:id="rId9"/>
    <p:sldLayoutId id="2147483904" r:id="rId10"/>
  </p:sldLayoutIdLst>
  <p:hf hdr="0" dt="0"/>
  <p:txStyles>
    <p:titleStyle>
      <a:lvl1pPr algn="l" defTabSz="685800" rtl="0" eaLnBrk="1" latinLnBrk="0" hangingPunct="1">
        <a:lnSpc>
          <a:spcPct val="90000"/>
        </a:lnSpc>
        <a:spcBef>
          <a:spcPct val="0"/>
        </a:spcBef>
        <a:buNone/>
        <a:defRPr sz="2700" kern="1200">
          <a:solidFill>
            <a:schemeClr val="tx2"/>
          </a:solidFill>
          <a:latin typeface="Georgia" charset="0"/>
          <a:ea typeface="Georgia" charset="0"/>
          <a:cs typeface="Georgia" charset="0"/>
        </a:defRPr>
      </a:lvl1pPr>
    </p:titleStyle>
    <p:body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rgbClr val="828383"/>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rgbClr val="828383"/>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rgbClr val="828383"/>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userDrawn="1">
          <p15:clr>
            <a:srgbClr val="F26B43"/>
          </p15:clr>
        </p15:guide>
        <p15:guide id="2" pos="312" userDrawn="1">
          <p15:clr>
            <a:srgbClr val="F26B43"/>
          </p15:clr>
        </p15:guide>
        <p15:guide id="3" orient="horz" pos="4016" userDrawn="1">
          <p15:clr>
            <a:srgbClr val="F26B43"/>
          </p15:clr>
        </p15:guide>
        <p15:guide id="4" pos="5544" userDrawn="1">
          <p15:clr>
            <a:srgbClr val="F26B43"/>
          </p15:clr>
        </p15:guide>
        <p15:guide id="5" pos="216" userDrawn="1">
          <p15:clr>
            <a:srgbClr val="F26B43"/>
          </p15:clr>
        </p15:guide>
        <p15:guide id="6" pos="3348" userDrawn="1">
          <p15:clr>
            <a:srgbClr val="F26B43"/>
          </p15:clr>
        </p15:guide>
        <p15:guide id="7" pos="3528" userDrawn="1">
          <p15:clr>
            <a:srgbClr val="F26B43"/>
          </p15:clr>
        </p15:guide>
        <p15:guide id="8" pos="3384" userDrawn="1">
          <p15:clr>
            <a:srgbClr val="F26B43"/>
          </p15:clr>
        </p15:guide>
        <p15:guide id="9" orient="horz" pos="1848" userDrawn="1">
          <p15:clr>
            <a:srgbClr val="F26B43"/>
          </p15:clr>
        </p15:guide>
        <p15:guide id="10" orient="horz" pos="1896" userDrawn="1">
          <p15:clr>
            <a:srgbClr val="F26B43"/>
          </p15:clr>
        </p15:guide>
        <p15:guide id="11" orient="horz" pos="2880" userDrawn="1">
          <p15:clr>
            <a:srgbClr val="F26B43"/>
          </p15:clr>
        </p15:guide>
        <p15:guide id="12" orient="horz" pos="28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www.cs.toronto.edu/~kriz/cifar.html"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7500" lnSpcReduction="20000"/>
          </a:bodyPr>
          <a:lstStyle/>
          <a:p>
            <a:r>
              <a:rPr lang="en-US" dirty="0"/>
              <a:t>Date: 05-05-2024</a:t>
            </a:r>
          </a:p>
          <a:p>
            <a:endParaRPr lang="en-US" dirty="0"/>
          </a:p>
          <a:p>
            <a:r>
              <a:rPr lang="en-US" dirty="0"/>
              <a:t>Team 47</a:t>
            </a:r>
          </a:p>
          <a:p>
            <a:r>
              <a:rPr lang="en-US" dirty="0" err="1"/>
              <a:t>Kusha</a:t>
            </a:r>
            <a:r>
              <a:rPr lang="en-US" dirty="0"/>
              <a:t> Kumar </a:t>
            </a:r>
            <a:r>
              <a:rPr lang="en-US" dirty="0" err="1"/>
              <a:t>Dharavath</a:t>
            </a:r>
            <a:endParaRPr lang="en-US" dirty="0"/>
          </a:p>
          <a:p>
            <a:r>
              <a:rPr lang="en-US" dirty="0" err="1"/>
              <a:t>Kishan</a:t>
            </a:r>
            <a:r>
              <a:rPr lang="en-US" dirty="0"/>
              <a:t> </a:t>
            </a:r>
            <a:r>
              <a:rPr lang="en-US" dirty="0" err="1"/>
              <a:t>Nagaraja</a:t>
            </a:r>
            <a:endParaRPr lang="en-US" dirty="0"/>
          </a:p>
          <a:p>
            <a:r>
              <a:rPr lang="en-US" dirty="0"/>
              <a:t>Dharma Acha</a:t>
            </a:r>
          </a:p>
        </p:txBody>
      </p:sp>
      <p:sp>
        <p:nvSpPr>
          <p:cNvPr id="3" name="Title 2"/>
          <p:cNvSpPr>
            <a:spLocks noGrp="1"/>
          </p:cNvSpPr>
          <p:nvPr>
            <p:ph type="ctrTitle"/>
          </p:nvPr>
        </p:nvSpPr>
        <p:spPr>
          <a:xfrm>
            <a:off x="493776" y="667512"/>
            <a:ext cx="4978908" cy="2386584"/>
          </a:xfrm>
        </p:spPr>
        <p:txBody>
          <a:bodyPr>
            <a:normAutofit fontScale="90000"/>
          </a:bodyPr>
          <a:lstStyle/>
          <a:p>
            <a:r>
              <a:rPr lang="en-US" sz="3200" i="0" dirty="0">
                <a:effectLst/>
                <a:latin typeface="+mj-lt"/>
              </a:rPr>
              <a:t>Exploring Explainability in Deep Neural Networks</a:t>
            </a:r>
            <a:br>
              <a:rPr lang="en-US" sz="3200" i="0" dirty="0">
                <a:effectLst/>
                <a:latin typeface="+mj-lt"/>
              </a:rPr>
            </a:br>
            <a:br>
              <a:rPr lang="en-US" sz="3200" i="0" dirty="0">
                <a:effectLst/>
                <a:latin typeface="+mj-lt"/>
              </a:rPr>
            </a:br>
            <a:r>
              <a:rPr lang="en-US" sz="2200" i="0" dirty="0">
                <a:effectLst/>
                <a:latin typeface="+mj-lt"/>
              </a:rPr>
              <a:t>Deep learning (</a:t>
            </a:r>
            <a:r>
              <a:rPr lang="en-US" sz="2200" i="0" dirty="0" err="1">
                <a:effectLst/>
                <a:latin typeface="+mj-lt"/>
              </a:rPr>
              <a:t>cse</a:t>
            </a:r>
            <a:r>
              <a:rPr lang="en-US" sz="2200" i="0" dirty="0">
                <a:effectLst/>
                <a:latin typeface="+mj-lt"/>
              </a:rPr>
              <a:t> 676)</a:t>
            </a:r>
            <a:endParaRPr lang="en-US" sz="2200" dirty="0">
              <a:latin typeface="+mj-lt"/>
            </a:endParaRPr>
          </a:p>
        </p:txBody>
      </p:sp>
    </p:spTree>
    <p:extLst>
      <p:ext uri="{BB962C8B-B14F-4D97-AF65-F5344CB8AC3E}">
        <p14:creationId xmlns:p14="http://schemas.microsoft.com/office/powerpoint/2010/main" val="146182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Saliency Maps</a:t>
            </a:r>
          </a:p>
        </p:txBody>
      </p:sp>
      <p:sp>
        <p:nvSpPr>
          <p:cNvPr id="6" name="Text Placeholder 5"/>
          <p:cNvSpPr>
            <a:spLocks noGrp="1"/>
          </p:cNvSpPr>
          <p:nvPr>
            <p:ph type="body" idx="1"/>
          </p:nvPr>
        </p:nvSpPr>
        <p:spPr>
          <a:xfrm>
            <a:off x="468291" y="2667058"/>
            <a:ext cx="4457936" cy="2768327"/>
          </a:xfrm>
        </p:spPr>
        <p:txBody>
          <a:bodyPr/>
          <a:lstStyle/>
          <a:p>
            <a:pPr algn="just"/>
            <a:r>
              <a:rPr lang="en-US" sz="1500" dirty="0">
                <a:solidFill>
                  <a:srgbClr val="333333"/>
                </a:solidFill>
                <a:latin typeface="+mn-lt"/>
              </a:rPr>
              <a:t>To implement saliency maps, we adapted image processing to fit our neural network model's needs, using hooks to monitor activations and gradients. We generated saliency maps to visually highlight key influential areas in images, demonstrating how the model prioritizes features from simple edges to complex patterns across layers, thus exposing its decision-making process.</a:t>
            </a:r>
            <a:endParaRPr lang="en-US" sz="1500" dirty="0">
              <a:latin typeface="+mn-lt"/>
            </a:endParaRPr>
          </a:p>
        </p:txBody>
      </p:sp>
      <p:pic>
        <p:nvPicPr>
          <p:cNvPr id="14" name="Picture 13">
            <a:extLst>
              <a:ext uri="{FF2B5EF4-FFF2-40B4-BE49-F238E27FC236}">
                <a16:creationId xmlns:a16="http://schemas.microsoft.com/office/drawing/2014/main" id="{BBE5E3CC-15AE-FF29-9EC0-71F3413B4E09}"/>
              </a:ext>
            </a:extLst>
          </p:cNvPr>
          <p:cNvPicPr>
            <a:picLocks noChangeAspect="1"/>
          </p:cNvPicPr>
          <p:nvPr/>
        </p:nvPicPr>
        <p:blipFill>
          <a:blip r:embed="rId2"/>
          <a:stretch>
            <a:fillRect/>
          </a:stretch>
        </p:blipFill>
        <p:spPr>
          <a:xfrm>
            <a:off x="5326380" y="881593"/>
            <a:ext cx="3817620" cy="1942567"/>
          </a:xfrm>
          <a:prstGeom prst="rect">
            <a:avLst/>
          </a:prstGeom>
        </p:spPr>
      </p:pic>
      <p:pic>
        <p:nvPicPr>
          <p:cNvPr id="16" name="Picture 15">
            <a:extLst>
              <a:ext uri="{FF2B5EF4-FFF2-40B4-BE49-F238E27FC236}">
                <a16:creationId xmlns:a16="http://schemas.microsoft.com/office/drawing/2014/main" id="{9EFF29E7-71D6-FFE7-D98A-09A0EDEDBBBE}"/>
              </a:ext>
            </a:extLst>
          </p:cNvPr>
          <p:cNvPicPr>
            <a:picLocks noChangeAspect="1"/>
          </p:cNvPicPr>
          <p:nvPr/>
        </p:nvPicPr>
        <p:blipFill>
          <a:blip r:embed="rId3"/>
          <a:stretch>
            <a:fillRect/>
          </a:stretch>
        </p:blipFill>
        <p:spPr>
          <a:xfrm>
            <a:off x="5326380" y="2744980"/>
            <a:ext cx="3817620" cy="1964587"/>
          </a:xfrm>
          <a:prstGeom prst="rect">
            <a:avLst/>
          </a:prstGeom>
        </p:spPr>
      </p:pic>
      <p:pic>
        <p:nvPicPr>
          <p:cNvPr id="18" name="Picture 17">
            <a:extLst>
              <a:ext uri="{FF2B5EF4-FFF2-40B4-BE49-F238E27FC236}">
                <a16:creationId xmlns:a16="http://schemas.microsoft.com/office/drawing/2014/main" id="{2E00A900-9570-5D40-5FBB-8E103A11A8DE}"/>
              </a:ext>
            </a:extLst>
          </p:cNvPr>
          <p:cNvPicPr>
            <a:picLocks noChangeAspect="1"/>
          </p:cNvPicPr>
          <p:nvPr/>
        </p:nvPicPr>
        <p:blipFill>
          <a:blip r:embed="rId4"/>
          <a:stretch>
            <a:fillRect/>
          </a:stretch>
        </p:blipFill>
        <p:spPr>
          <a:xfrm>
            <a:off x="5326380" y="4608367"/>
            <a:ext cx="3839027" cy="1964587"/>
          </a:xfrm>
          <a:prstGeom prst="rect">
            <a:avLst/>
          </a:prstGeom>
        </p:spPr>
      </p:pic>
    </p:spTree>
    <p:extLst>
      <p:ext uri="{BB962C8B-B14F-4D97-AF65-F5344CB8AC3E}">
        <p14:creationId xmlns:p14="http://schemas.microsoft.com/office/powerpoint/2010/main" val="814232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5675" y="6093921"/>
            <a:ext cx="1381527" cy="553998"/>
          </a:xfrm>
          <a:prstGeom prst="rect">
            <a:avLst/>
          </a:prstGeom>
          <a:noFill/>
        </p:spPr>
        <p:txBody>
          <a:bodyPr wrap="square" rtlCol="0">
            <a:spAutoFit/>
          </a:bodyPr>
          <a:lstStyle/>
          <a:p>
            <a:r>
              <a:rPr lang="en-US" sz="1050" b="1" dirty="0">
                <a:solidFill>
                  <a:schemeClr val="bg1"/>
                </a:solidFill>
                <a:latin typeface="Arial" charset="0"/>
                <a:ea typeface="Arial" charset="0"/>
                <a:cs typeface="Arial" charset="0"/>
              </a:rPr>
              <a:t>Note: </a:t>
            </a:r>
            <a:r>
              <a:rPr lang="en-US" sz="975" dirty="0">
                <a:solidFill>
                  <a:schemeClr val="bg1"/>
                </a:solidFill>
                <a:latin typeface="Arial" charset="0"/>
                <a:ea typeface="Arial" charset="0"/>
                <a:cs typeface="Arial" charset="0"/>
              </a:rPr>
              <a:t>neque digni and in aliquet nisl </a:t>
            </a:r>
            <a:br>
              <a:rPr lang="en-US" sz="975" dirty="0">
                <a:solidFill>
                  <a:schemeClr val="bg1"/>
                </a:solidFill>
                <a:latin typeface="Arial" charset="0"/>
                <a:ea typeface="Arial" charset="0"/>
                <a:cs typeface="Arial" charset="0"/>
              </a:rPr>
            </a:br>
            <a:r>
              <a:rPr lang="en-US" sz="975" dirty="0">
                <a:solidFill>
                  <a:schemeClr val="bg1"/>
                </a:solidFill>
                <a:latin typeface="Arial" charset="0"/>
                <a:ea typeface="Arial" charset="0"/>
                <a:cs typeface="Arial" charset="0"/>
              </a:rPr>
              <a:t>et a umis varius.</a:t>
            </a:r>
          </a:p>
        </p:txBody>
      </p:sp>
      <p:sp>
        <p:nvSpPr>
          <p:cNvPr id="4" name="Arc 3"/>
          <p:cNvSpPr/>
          <p:nvPr/>
        </p:nvSpPr>
        <p:spPr>
          <a:xfrm rot="14652315" flipV="1">
            <a:off x="868885" y="5413358"/>
            <a:ext cx="1049348" cy="1247329"/>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6" name="TextBox 5">
            <a:extLst>
              <a:ext uri="{FF2B5EF4-FFF2-40B4-BE49-F238E27FC236}">
                <a16:creationId xmlns:a16="http://schemas.microsoft.com/office/drawing/2014/main" id="{C02A840B-6330-D94C-2B66-9185562764EE}"/>
              </a:ext>
            </a:extLst>
          </p:cNvPr>
          <p:cNvSpPr txBox="1"/>
          <p:nvPr/>
        </p:nvSpPr>
        <p:spPr>
          <a:xfrm>
            <a:off x="317110" y="2732372"/>
            <a:ext cx="4575810" cy="1938992"/>
          </a:xfrm>
          <a:prstGeom prst="rect">
            <a:avLst/>
          </a:prstGeom>
          <a:noFill/>
        </p:spPr>
        <p:txBody>
          <a:bodyPr wrap="square">
            <a:spAutoFit/>
          </a:bodyPr>
          <a:lstStyle/>
          <a:p>
            <a:pPr algn="just"/>
            <a:r>
              <a:rPr lang="en-IN" sz="1500" dirty="0">
                <a:solidFill>
                  <a:srgbClr val="000000"/>
                </a:solidFill>
              </a:rPr>
              <a:t>LIME clarifies how machine learning models make decisions by simplifying a specific decision-making area of the model. It modifies input data slightly and observes the changes in predictions to identify the key features influencing the model’s decisions. This approach is particularly valuable for interpreting complex models like deep neural networks, making it easier to understand what drives their predictions.</a:t>
            </a:r>
          </a:p>
        </p:txBody>
      </p:sp>
      <p:sp>
        <p:nvSpPr>
          <p:cNvPr id="8" name="TextBox 7">
            <a:extLst>
              <a:ext uri="{FF2B5EF4-FFF2-40B4-BE49-F238E27FC236}">
                <a16:creationId xmlns:a16="http://schemas.microsoft.com/office/drawing/2014/main" id="{E4F4921D-4737-FFE4-B490-51AA5563B510}"/>
              </a:ext>
            </a:extLst>
          </p:cNvPr>
          <p:cNvSpPr txBox="1"/>
          <p:nvPr/>
        </p:nvSpPr>
        <p:spPr>
          <a:xfrm>
            <a:off x="317110" y="1643776"/>
            <a:ext cx="4575810" cy="507831"/>
          </a:xfrm>
          <a:prstGeom prst="rect">
            <a:avLst/>
          </a:prstGeom>
          <a:noFill/>
        </p:spPr>
        <p:txBody>
          <a:bodyPr wrap="square">
            <a:spAutoFit/>
          </a:bodyPr>
          <a:lstStyle/>
          <a:p>
            <a:r>
              <a:rPr lang="en-US" sz="2700" dirty="0">
                <a:solidFill>
                  <a:schemeClr val="tx2"/>
                </a:solidFill>
                <a:latin typeface="Georgia" panose="02040502050405020303" pitchFamily="18" charset="0"/>
              </a:rPr>
              <a:t>LIME</a:t>
            </a:r>
            <a:endParaRPr lang="en-IN" sz="2700" dirty="0">
              <a:solidFill>
                <a:schemeClr val="tx2"/>
              </a:solidFill>
              <a:latin typeface="Georgia" panose="02040502050405020303" pitchFamily="18" charset="0"/>
            </a:endParaRPr>
          </a:p>
        </p:txBody>
      </p:sp>
      <p:pic>
        <p:nvPicPr>
          <p:cNvPr id="10" name="Picture 9">
            <a:extLst>
              <a:ext uri="{FF2B5EF4-FFF2-40B4-BE49-F238E27FC236}">
                <a16:creationId xmlns:a16="http://schemas.microsoft.com/office/drawing/2014/main" id="{82897D06-7223-AFC1-0D7F-785064B5D5E6}"/>
              </a:ext>
            </a:extLst>
          </p:cNvPr>
          <p:cNvPicPr>
            <a:picLocks noChangeAspect="1"/>
          </p:cNvPicPr>
          <p:nvPr/>
        </p:nvPicPr>
        <p:blipFill>
          <a:blip r:embed="rId2"/>
          <a:stretch>
            <a:fillRect/>
          </a:stretch>
        </p:blipFill>
        <p:spPr>
          <a:xfrm>
            <a:off x="5706409" y="2732372"/>
            <a:ext cx="3437591" cy="1754326"/>
          </a:xfrm>
          <a:prstGeom prst="rect">
            <a:avLst/>
          </a:prstGeom>
        </p:spPr>
      </p:pic>
    </p:spTree>
    <p:extLst>
      <p:ext uri="{BB962C8B-B14F-4D97-AF65-F5344CB8AC3E}">
        <p14:creationId xmlns:p14="http://schemas.microsoft.com/office/powerpoint/2010/main" val="272176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normAutofit fontScale="90000"/>
          </a:bodyPr>
          <a:lstStyle/>
          <a:p>
            <a:r>
              <a:rPr lang="en-US" dirty="0"/>
              <a:t>Integrated Gradients </a:t>
            </a:r>
          </a:p>
        </p:txBody>
      </p:sp>
      <p:sp>
        <p:nvSpPr>
          <p:cNvPr id="2" name="Text Placeholder 1"/>
          <p:cNvSpPr>
            <a:spLocks noGrp="1"/>
          </p:cNvSpPr>
          <p:nvPr>
            <p:ph type="body" idx="1"/>
          </p:nvPr>
        </p:nvSpPr>
        <p:spPr>
          <a:xfrm>
            <a:off x="526896" y="2635801"/>
            <a:ext cx="3822682" cy="2768327"/>
          </a:xfrm>
        </p:spPr>
        <p:txBody>
          <a:bodyPr/>
          <a:lstStyle/>
          <a:p>
            <a:pPr lvl="0" algn="just"/>
            <a:r>
              <a:rPr lang="en-US" sz="1500" dirty="0">
                <a:solidFill>
                  <a:srgbClr val="333333"/>
                </a:solidFill>
                <a:latin typeface="+mn-lt"/>
              </a:rPr>
              <a:t>Integrated Gradients (IG) is useful in understanding the contribution of each input feature to the final prediction. This technique is widely used to ensure transparency and reliability in model decisions, especially in sensitive fields.</a:t>
            </a:r>
            <a:endParaRPr lang="en-US" sz="1500" dirty="0">
              <a:latin typeface="+mn-lt"/>
            </a:endParaRPr>
          </a:p>
        </p:txBody>
      </p:sp>
      <p:sp>
        <p:nvSpPr>
          <p:cNvPr id="12" name="Freeform 11"/>
          <p:cNvSpPr/>
          <p:nvPr/>
        </p:nvSpPr>
        <p:spPr>
          <a:xfrm>
            <a:off x="2069236" y="4824598"/>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3" name="Freeform 12"/>
          <p:cNvSpPr/>
          <p:nvPr/>
        </p:nvSpPr>
        <p:spPr>
          <a:xfrm rot="10800000">
            <a:off x="3276314" y="4837588"/>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pic>
        <p:nvPicPr>
          <p:cNvPr id="9" name="Picture 8">
            <a:extLst>
              <a:ext uri="{FF2B5EF4-FFF2-40B4-BE49-F238E27FC236}">
                <a16:creationId xmlns:a16="http://schemas.microsoft.com/office/drawing/2014/main" id="{F838BFA1-F31A-1255-0179-4F36700E3943}"/>
              </a:ext>
            </a:extLst>
          </p:cNvPr>
          <p:cNvPicPr>
            <a:picLocks noChangeAspect="1"/>
          </p:cNvPicPr>
          <p:nvPr/>
        </p:nvPicPr>
        <p:blipFill>
          <a:blip r:embed="rId2"/>
          <a:stretch>
            <a:fillRect/>
          </a:stretch>
        </p:blipFill>
        <p:spPr>
          <a:xfrm>
            <a:off x="4934465" y="2454688"/>
            <a:ext cx="4174318" cy="1826845"/>
          </a:xfrm>
          <a:prstGeom prst="rect">
            <a:avLst/>
          </a:prstGeom>
        </p:spPr>
      </p:pic>
    </p:spTree>
    <p:extLst>
      <p:ext uri="{BB962C8B-B14F-4D97-AF65-F5344CB8AC3E}">
        <p14:creationId xmlns:p14="http://schemas.microsoft.com/office/powerpoint/2010/main" val="2102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1F89AF-1618-448C-137B-0B47F2457F4E}"/>
              </a:ext>
            </a:extLst>
          </p:cNvPr>
          <p:cNvSpPr>
            <a:spLocks noGrp="1"/>
          </p:cNvSpPr>
          <p:nvPr>
            <p:ph type="title"/>
          </p:nvPr>
        </p:nvSpPr>
        <p:spPr/>
        <p:txBody>
          <a:bodyPr/>
          <a:lstStyle/>
          <a:p>
            <a:r>
              <a:rPr lang="en-IN" dirty="0"/>
              <a:t>SHAP</a:t>
            </a:r>
          </a:p>
        </p:txBody>
      </p:sp>
      <p:sp>
        <p:nvSpPr>
          <p:cNvPr id="4" name="Text Placeholder 3">
            <a:extLst>
              <a:ext uri="{FF2B5EF4-FFF2-40B4-BE49-F238E27FC236}">
                <a16:creationId xmlns:a16="http://schemas.microsoft.com/office/drawing/2014/main" id="{C5944467-8959-40D8-6217-31C414A3C16F}"/>
              </a:ext>
            </a:extLst>
          </p:cNvPr>
          <p:cNvSpPr>
            <a:spLocks noGrp="1"/>
          </p:cNvSpPr>
          <p:nvPr>
            <p:ph type="body" idx="1"/>
          </p:nvPr>
        </p:nvSpPr>
        <p:spPr>
          <a:xfrm>
            <a:off x="535134" y="2768873"/>
            <a:ext cx="4489947" cy="2768327"/>
          </a:xfrm>
        </p:spPr>
        <p:txBody>
          <a:bodyPr/>
          <a:lstStyle/>
          <a:p>
            <a:pPr algn="just"/>
            <a:r>
              <a:rPr lang="en-US" sz="1500" dirty="0">
                <a:solidFill>
                  <a:srgbClr val="000000"/>
                </a:solidFill>
                <a:latin typeface="+mn-lt"/>
              </a:rPr>
              <a:t>SHAP (</a:t>
            </a:r>
            <a:r>
              <a:rPr lang="en-US" sz="1500" dirty="0" err="1">
                <a:solidFill>
                  <a:srgbClr val="000000"/>
                </a:solidFill>
                <a:latin typeface="+mn-lt"/>
              </a:rPr>
              <a:t>SHapley</a:t>
            </a:r>
            <a:r>
              <a:rPr lang="en-US" sz="1500" dirty="0">
                <a:solidFill>
                  <a:srgbClr val="000000"/>
                </a:solidFill>
                <a:latin typeface="+mn-lt"/>
              </a:rPr>
              <a:t> Additive </a:t>
            </a:r>
            <a:r>
              <a:rPr lang="en-US" sz="1500" dirty="0" err="1">
                <a:solidFill>
                  <a:srgbClr val="000000"/>
                </a:solidFill>
                <a:latin typeface="+mn-lt"/>
              </a:rPr>
              <a:t>exPlanations</a:t>
            </a:r>
            <a:r>
              <a:rPr lang="en-US" sz="1500" dirty="0">
                <a:solidFill>
                  <a:srgbClr val="000000"/>
                </a:solidFill>
                <a:latin typeface="+mn-lt"/>
              </a:rPr>
              <a:t>) is a powerful interpretability technique based on game theory, specifically the Shapley values, which quantify the contribution of each feature to the prediction of a machine learning model. This method is particularly helpful in providing insights into the decision-making process of complex models.</a:t>
            </a:r>
            <a:endParaRPr lang="en-IN" sz="1500" dirty="0">
              <a:solidFill>
                <a:srgbClr val="000000"/>
              </a:solidFill>
              <a:latin typeface="+mn-lt"/>
            </a:endParaRPr>
          </a:p>
        </p:txBody>
      </p:sp>
      <p:pic>
        <p:nvPicPr>
          <p:cNvPr id="6" name="Picture 5">
            <a:extLst>
              <a:ext uri="{FF2B5EF4-FFF2-40B4-BE49-F238E27FC236}">
                <a16:creationId xmlns:a16="http://schemas.microsoft.com/office/drawing/2014/main" id="{DEB90569-2DB3-FCC3-8EF1-6151CA7D4A27}"/>
              </a:ext>
            </a:extLst>
          </p:cNvPr>
          <p:cNvPicPr>
            <a:picLocks noChangeAspect="1"/>
          </p:cNvPicPr>
          <p:nvPr/>
        </p:nvPicPr>
        <p:blipFill>
          <a:blip r:embed="rId2"/>
          <a:stretch>
            <a:fillRect/>
          </a:stretch>
        </p:blipFill>
        <p:spPr>
          <a:xfrm>
            <a:off x="5606382" y="1196340"/>
            <a:ext cx="3537618" cy="5158740"/>
          </a:xfrm>
          <a:prstGeom prst="rect">
            <a:avLst/>
          </a:prstGeom>
        </p:spPr>
      </p:pic>
    </p:spTree>
    <p:extLst>
      <p:ext uri="{BB962C8B-B14F-4D97-AF65-F5344CB8AC3E}">
        <p14:creationId xmlns:p14="http://schemas.microsoft.com/office/powerpoint/2010/main" val="61125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728F-FB29-EF91-CDC9-B82B537CBDA6}"/>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D1333EFB-9BC0-B41F-6FAB-D54669B30351}"/>
              </a:ext>
            </a:extLst>
          </p:cNvPr>
          <p:cNvSpPr>
            <a:spLocks noGrp="1"/>
          </p:cNvSpPr>
          <p:nvPr>
            <p:ph sz="quarter" idx="10"/>
          </p:nvPr>
        </p:nvSpPr>
        <p:spPr/>
        <p:txBody>
          <a:bodyPr>
            <a:normAutofit/>
          </a:bodyPr>
          <a:lstStyle/>
          <a:p>
            <a:pPr algn="just"/>
            <a:endParaRPr lang="en-US" sz="1350" b="0" dirty="0">
              <a:solidFill>
                <a:srgbClr val="000000"/>
              </a:solidFill>
            </a:endParaRPr>
          </a:p>
          <a:p>
            <a:pPr algn="just"/>
            <a:endParaRPr lang="en-US" sz="1350" b="0" dirty="0">
              <a:solidFill>
                <a:srgbClr val="000000"/>
              </a:solidFill>
            </a:endParaRPr>
          </a:p>
          <a:p>
            <a:pPr algn="just"/>
            <a:r>
              <a:rPr lang="en-US" sz="1500" b="0" dirty="0">
                <a:solidFill>
                  <a:srgbClr val="000000"/>
                </a:solidFill>
                <a:latin typeface="+mn-lt"/>
              </a:rPr>
              <a:t>This project demonstrated how explainability techniques can enhance the trustworthiness of AI models by improving transparency, accountability, fairness, and user trust. By making AI decisions more transparent, these techniques allow users to verify the reasoning behind AI actions, identify and correct errors, comply with regulations, and ensure fairness by detecting biases. Additionally, explainability fosters greater user confidence and facilitates valuable feedback for ongoing model improvement, aligning AI operations more closely with human values and societal norms.</a:t>
            </a:r>
            <a:endParaRPr lang="en-IN" sz="1500" b="0" dirty="0">
              <a:solidFill>
                <a:srgbClr val="000000"/>
              </a:solidFill>
              <a:latin typeface="+mn-lt"/>
            </a:endParaRPr>
          </a:p>
        </p:txBody>
      </p:sp>
    </p:spTree>
    <p:extLst>
      <p:ext uri="{BB962C8B-B14F-4D97-AF65-F5344CB8AC3E}">
        <p14:creationId xmlns:p14="http://schemas.microsoft.com/office/powerpoint/2010/main" val="4143307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0D661-8E0E-144D-2977-8BD0751BFD71}"/>
              </a:ext>
            </a:extLst>
          </p:cNvPr>
          <p:cNvSpPr>
            <a:spLocks noGrp="1"/>
          </p:cNvSpPr>
          <p:nvPr>
            <p:ph type="title"/>
          </p:nvPr>
        </p:nvSpPr>
        <p:spPr/>
        <p:txBody>
          <a:bodyPr/>
          <a:lstStyle/>
          <a:p>
            <a:r>
              <a:rPr lang="en-IN" dirty="0"/>
              <a:t>Team Contribution</a:t>
            </a:r>
          </a:p>
        </p:txBody>
      </p:sp>
      <p:sp>
        <p:nvSpPr>
          <p:cNvPr id="3" name="Content Placeholder 2">
            <a:extLst>
              <a:ext uri="{FF2B5EF4-FFF2-40B4-BE49-F238E27FC236}">
                <a16:creationId xmlns:a16="http://schemas.microsoft.com/office/drawing/2014/main" id="{C39E681B-CF97-503A-C4FE-5B54A5C69E68}"/>
              </a:ext>
            </a:extLst>
          </p:cNvPr>
          <p:cNvSpPr>
            <a:spLocks noGrp="1"/>
          </p:cNvSpPr>
          <p:nvPr>
            <p:ph sz="quarter" idx="10"/>
          </p:nvPr>
        </p:nvSpPr>
        <p:spPr>
          <a:xfrm>
            <a:off x="507576" y="2712051"/>
            <a:ext cx="7194803" cy="2485438"/>
          </a:xfrm>
        </p:spPr>
        <p:txBody>
          <a:bodyPr>
            <a:normAutofit/>
          </a:bodyPr>
          <a:lstStyle/>
          <a:p>
            <a:r>
              <a:rPr lang="en-IN" sz="1500" dirty="0" err="1">
                <a:solidFill>
                  <a:srgbClr val="000000"/>
                </a:solidFill>
                <a:latin typeface="+mj-lt"/>
              </a:rPr>
              <a:t>Kusha</a:t>
            </a:r>
            <a:r>
              <a:rPr lang="en-IN" sz="1500" dirty="0">
                <a:solidFill>
                  <a:srgbClr val="000000"/>
                </a:solidFill>
                <a:latin typeface="+mj-lt"/>
              </a:rPr>
              <a:t> Kumar. </a:t>
            </a:r>
            <a:r>
              <a:rPr lang="en-IN" sz="1500" dirty="0" err="1">
                <a:solidFill>
                  <a:srgbClr val="000000"/>
                </a:solidFill>
                <a:latin typeface="+mj-lt"/>
              </a:rPr>
              <a:t>Dharavath</a:t>
            </a:r>
            <a:r>
              <a:rPr lang="en-IN" sz="1500" dirty="0">
                <a:solidFill>
                  <a:srgbClr val="000000"/>
                </a:solidFill>
                <a:latin typeface="+mj-lt"/>
              </a:rPr>
              <a:t>: </a:t>
            </a:r>
            <a:r>
              <a:rPr lang="en-IN" sz="1500" b="0" dirty="0">
                <a:solidFill>
                  <a:srgbClr val="000000"/>
                </a:solidFill>
                <a:latin typeface="+mn-lt"/>
              </a:rPr>
              <a:t>Model Training, Implemented </a:t>
            </a:r>
            <a:r>
              <a:rPr lang="en-IN" sz="1500" b="0" dirty="0" err="1">
                <a:solidFill>
                  <a:srgbClr val="000000"/>
                </a:solidFill>
                <a:latin typeface="+mn-lt"/>
              </a:rPr>
              <a:t>GradCam</a:t>
            </a:r>
            <a:r>
              <a:rPr lang="en-IN" sz="1500" b="0" dirty="0">
                <a:solidFill>
                  <a:srgbClr val="000000"/>
                </a:solidFill>
                <a:latin typeface="+mn-lt"/>
              </a:rPr>
              <a:t> Technique and Report</a:t>
            </a:r>
          </a:p>
          <a:p>
            <a:endParaRPr lang="en-IN" sz="1500" b="0" dirty="0">
              <a:solidFill>
                <a:srgbClr val="000000"/>
              </a:solidFill>
              <a:latin typeface="+mn-lt"/>
            </a:endParaRPr>
          </a:p>
          <a:p>
            <a:r>
              <a:rPr lang="en-IN" sz="1500" dirty="0" err="1">
                <a:solidFill>
                  <a:srgbClr val="000000"/>
                </a:solidFill>
                <a:latin typeface="+mj-lt"/>
              </a:rPr>
              <a:t>Kishan</a:t>
            </a:r>
            <a:r>
              <a:rPr lang="en-IN" sz="1500" dirty="0">
                <a:solidFill>
                  <a:srgbClr val="000000"/>
                </a:solidFill>
                <a:latin typeface="+mj-lt"/>
              </a:rPr>
              <a:t>. </a:t>
            </a:r>
            <a:r>
              <a:rPr lang="en-IN" sz="1500" dirty="0" err="1">
                <a:solidFill>
                  <a:srgbClr val="000000"/>
                </a:solidFill>
                <a:latin typeface="+mj-lt"/>
              </a:rPr>
              <a:t>Nagaraja</a:t>
            </a:r>
            <a:r>
              <a:rPr lang="en-IN" sz="1500" dirty="0">
                <a:solidFill>
                  <a:srgbClr val="000000"/>
                </a:solidFill>
                <a:latin typeface="+mj-lt"/>
              </a:rPr>
              <a:t>: </a:t>
            </a:r>
            <a:r>
              <a:rPr lang="en-IN" sz="1500" b="0" dirty="0">
                <a:solidFill>
                  <a:srgbClr val="000000"/>
                </a:solidFill>
                <a:latin typeface="+mn-lt"/>
              </a:rPr>
              <a:t>Implemented Saliency Map, LIME and Report</a:t>
            </a:r>
          </a:p>
          <a:p>
            <a:endParaRPr lang="en-IN" sz="1500" b="0" dirty="0">
              <a:solidFill>
                <a:srgbClr val="000000"/>
              </a:solidFill>
              <a:latin typeface="+mn-lt"/>
            </a:endParaRPr>
          </a:p>
          <a:p>
            <a:r>
              <a:rPr lang="en-IN" sz="1500" dirty="0">
                <a:solidFill>
                  <a:srgbClr val="000000"/>
                </a:solidFill>
                <a:latin typeface="+mj-lt"/>
              </a:rPr>
              <a:t>Dharma. Acha: </a:t>
            </a:r>
            <a:r>
              <a:rPr lang="en-IN" sz="1500" b="0" dirty="0">
                <a:solidFill>
                  <a:srgbClr val="000000"/>
                </a:solidFill>
                <a:latin typeface="+mn-lt"/>
              </a:rPr>
              <a:t>Implemented Integrated Gradient, SHAP and Presentation </a:t>
            </a:r>
          </a:p>
        </p:txBody>
      </p:sp>
    </p:spTree>
    <p:extLst>
      <p:ext uri="{BB962C8B-B14F-4D97-AF65-F5344CB8AC3E}">
        <p14:creationId xmlns:p14="http://schemas.microsoft.com/office/powerpoint/2010/main" val="942711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F11E07-7D9C-778D-B999-AAEF7DC9CC4C}"/>
              </a:ext>
            </a:extLst>
          </p:cNvPr>
          <p:cNvSpPr>
            <a:spLocks noGrp="1"/>
          </p:cNvSpPr>
          <p:nvPr>
            <p:ph sz="quarter" idx="10"/>
          </p:nvPr>
        </p:nvSpPr>
        <p:spPr/>
        <p:txBody>
          <a:bodyPr/>
          <a:lstStyle/>
          <a:p>
            <a:endParaRPr lang="en-IN" dirty="0"/>
          </a:p>
          <a:p>
            <a:endParaRPr lang="en-IN" dirty="0"/>
          </a:p>
          <a:p>
            <a:endParaRPr lang="en-IN" dirty="0"/>
          </a:p>
          <a:p>
            <a:endParaRPr lang="en-IN" dirty="0"/>
          </a:p>
          <a:p>
            <a:r>
              <a:rPr lang="en-IN" dirty="0"/>
              <a:t>		</a:t>
            </a:r>
            <a:endParaRPr lang="en-IN" b="0" dirty="0">
              <a:latin typeface="Gabriola" panose="04040605051002020D02" pitchFamily="82" charset="0"/>
              <a:ea typeface="BatangChe" panose="02030609000101010101" pitchFamily="49" charset="-127"/>
            </a:endParaRPr>
          </a:p>
          <a:p>
            <a:r>
              <a:rPr lang="en-IN" b="0" dirty="0">
                <a:latin typeface="Gabriola" panose="04040605051002020D02" pitchFamily="82" charset="0"/>
                <a:ea typeface="BatangChe" panose="02030609000101010101" pitchFamily="49" charset="-127"/>
              </a:rPr>
              <a:t>			</a:t>
            </a:r>
            <a:r>
              <a:rPr lang="en-IN" sz="7200" b="0" i="1" dirty="0">
                <a:latin typeface="Gabriola" panose="04040605051002020D02" pitchFamily="82" charset="0"/>
                <a:ea typeface="BatangChe" panose="02030609000101010101" pitchFamily="49" charset="-127"/>
              </a:rPr>
              <a:t>Thank you</a:t>
            </a:r>
            <a:endParaRPr lang="en-IN" b="0" i="1" dirty="0">
              <a:latin typeface="Gabriola" panose="04040605051002020D02" pitchFamily="82" charset="0"/>
              <a:ea typeface="BatangChe" panose="02030609000101010101" pitchFamily="49" charset="-127"/>
            </a:endParaRPr>
          </a:p>
        </p:txBody>
      </p:sp>
    </p:spTree>
    <p:extLst>
      <p:ext uri="{BB962C8B-B14F-4D97-AF65-F5344CB8AC3E}">
        <p14:creationId xmlns:p14="http://schemas.microsoft.com/office/powerpoint/2010/main" val="2919791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3319AA-DE02-3D7D-8B44-278BE280A628}"/>
              </a:ext>
            </a:extLst>
          </p:cNvPr>
          <p:cNvSpPr>
            <a:spLocks noGrp="1"/>
          </p:cNvSpPr>
          <p:nvPr>
            <p:ph type="body" idx="1"/>
          </p:nvPr>
        </p:nvSpPr>
        <p:spPr>
          <a:xfrm>
            <a:off x="427101" y="2189264"/>
            <a:ext cx="8156726" cy="3790483"/>
          </a:xfrm>
        </p:spPr>
        <p:txBody>
          <a:bodyPr/>
          <a:lstStyle/>
          <a:p>
            <a:pPr algn="just"/>
            <a:endParaRPr lang="en-US" dirty="0">
              <a:solidFill>
                <a:srgbClr val="000000"/>
              </a:solidFill>
            </a:endParaRPr>
          </a:p>
          <a:p>
            <a:pPr algn="just"/>
            <a:endParaRPr lang="en-US" dirty="0">
              <a:solidFill>
                <a:srgbClr val="000000"/>
              </a:solidFill>
            </a:endParaRPr>
          </a:p>
          <a:p>
            <a:pPr algn="just"/>
            <a:r>
              <a:rPr lang="en-US" sz="1500" dirty="0">
                <a:solidFill>
                  <a:srgbClr val="000000"/>
                </a:solidFill>
                <a:latin typeface="+mn-lt"/>
              </a:rPr>
              <a:t>In this project, we address the challenge of the VGG model's complexity in image recognition, which often acts as a "black box" with opaque decision-making processes. This opacity is particularly problematic in sensitive areas like healthcare and autonomous driving, where understanding AI decisions is critical. Our goal is to enhance the transparency and trustworthiness of the VGG model by integrating various explainability techniques, making its internal workings clear and interpretable to enhance user trust and facilitate broader acceptance.</a:t>
            </a:r>
            <a:endParaRPr lang="en-IN" sz="1500" dirty="0">
              <a:solidFill>
                <a:srgbClr val="000000"/>
              </a:solidFill>
              <a:latin typeface="+mn-lt"/>
            </a:endParaRPr>
          </a:p>
        </p:txBody>
      </p:sp>
      <p:sp>
        <p:nvSpPr>
          <p:cNvPr id="3" name="Title 2">
            <a:extLst>
              <a:ext uri="{FF2B5EF4-FFF2-40B4-BE49-F238E27FC236}">
                <a16:creationId xmlns:a16="http://schemas.microsoft.com/office/drawing/2014/main" id="{4EE859A4-C7FD-7549-D5A8-2A0E836B6A3B}"/>
              </a:ext>
            </a:extLst>
          </p:cNvPr>
          <p:cNvSpPr>
            <a:spLocks noGrp="1"/>
          </p:cNvSpPr>
          <p:nvPr>
            <p:ph type="title"/>
          </p:nvPr>
        </p:nvSpPr>
        <p:spPr/>
        <p:txBody>
          <a:bodyPr/>
          <a:lstStyle/>
          <a:p>
            <a:r>
              <a:rPr lang="en-IN" dirty="0"/>
              <a:t>Project Description</a:t>
            </a:r>
          </a:p>
        </p:txBody>
      </p:sp>
    </p:spTree>
    <p:extLst>
      <p:ext uri="{BB962C8B-B14F-4D97-AF65-F5344CB8AC3E}">
        <p14:creationId xmlns:p14="http://schemas.microsoft.com/office/powerpoint/2010/main" val="2798346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27100" y="2189264"/>
            <a:ext cx="8132699" cy="3790483"/>
          </a:xfrm>
        </p:spPr>
        <p:txBody>
          <a:bodyPr/>
          <a:lstStyle/>
          <a:p>
            <a:pPr algn="just">
              <a:buFont typeface="Arial" panose="020B0604020202020204" pitchFamily="34" charset="0"/>
              <a:buChar char="•"/>
            </a:pPr>
            <a:endParaRPr lang="en-US" sz="1800" b="1" i="0" dirty="0">
              <a:solidFill>
                <a:srgbClr val="0D0D0D"/>
              </a:solidFill>
              <a:effectLst/>
              <a:latin typeface="+mn-lt"/>
            </a:endParaRPr>
          </a:p>
          <a:p>
            <a:pPr algn="just">
              <a:buFont typeface="Arial" panose="020B0604020202020204" pitchFamily="34" charset="0"/>
              <a:buChar char="•"/>
            </a:pPr>
            <a:r>
              <a:rPr lang="en-US" sz="1500" b="1" i="0" dirty="0">
                <a:solidFill>
                  <a:srgbClr val="0D0D0D"/>
                </a:solidFill>
                <a:effectLst/>
                <a:latin typeface="+mj-lt"/>
              </a:rPr>
              <a:t>Deep Learning Challenges</a:t>
            </a:r>
          </a:p>
          <a:p>
            <a:pPr algn="just"/>
            <a:r>
              <a:rPr lang="en-US" sz="1500" i="0" dirty="0">
                <a:solidFill>
                  <a:srgbClr val="0D0D0D"/>
                </a:solidFill>
                <a:effectLst/>
                <a:latin typeface="+mn-lt"/>
              </a:rPr>
              <a:t>Deep neural networks are pivotal in enhancing image processing and autonomous systems but often operate as "black boxes," lacking the necessary transparency for sensitive applications</a:t>
            </a:r>
          </a:p>
          <a:p>
            <a:pPr algn="just"/>
            <a:endParaRPr lang="en-US" sz="1500" i="0" dirty="0">
              <a:solidFill>
                <a:srgbClr val="0D0D0D"/>
              </a:solidFill>
              <a:effectLst/>
              <a:latin typeface="+mn-lt"/>
            </a:endParaRPr>
          </a:p>
          <a:p>
            <a:pPr algn="just">
              <a:buFont typeface="Arial" panose="020B0604020202020204" pitchFamily="34" charset="0"/>
              <a:buChar char="•"/>
            </a:pPr>
            <a:r>
              <a:rPr lang="en-US" sz="1500" b="1" i="0" dirty="0">
                <a:solidFill>
                  <a:srgbClr val="0D0D0D"/>
                </a:solidFill>
                <a:effectLst/>
                <a:latin typeface="+mj-lt"/>
              </a:rPr>
              <a:t>Key Explainability Techniques</a:t>
            </a:r>
          </a:p>
          <a:p>
            <a:pPr algn="just">
              <a:buFont typeface="Arial" panose="020B0604020202020204" pitchFamily="34" charset="0"/>
              <a:buChar char="•"/>
            </a:pPr>
            <a:r>
              <a:rPr lang="en-US" sz="1500" b="1" i="0" dirty="0">
                <a:solidFill>
                  <a:srgbClr val="0D0D0D"/>
                </a:solidFill>
                <a:effectLst/>
                <a:latin typeface="+mn-lt"/>
              </a:rPr>
              <a:t>LIME &amp; SHAP: </a:t>
            </a:r>
            <a:r>
              <a:rPr lang="en-US" sz="1500" i="0" dirty="0">
                <a:solidFill>
                  <a:srgbClr val="0D0D0D"/>
                </a:solidFill>
                <a:effectLst/>
                <a:latin typeface="+mn-lt"/>
              </a:rPr>
              <a:t>Offer insights into individual predictions and overall feature importance.</a:t>
            </a:r>
          </a:p>
          <a:p>
            <a:pPr algn="just">
              <a:buFont typeface="Arial" panose="020B0604020202020204" pitchFamily="34" charset="0"/>
              <a:buChar char="•"/>
            </a:pPr>
            <a:r>
              <a:rPr lang="en-US" sz="1500" b="1" i="0" dirty="0">
                <a:solidFill>
                  <a:srgbClr val="0D0D0D"/>
                </a:solidFill>
                <a:effectLst/>
                <a:latin typeface="+mn-lt"/>
              </a:rPr>
              <a:t>Grad-CAM &amp; Saliency Map: </a:t>
            </a:r>
            <a:r>
              <a:rPr lang="en-US" sz="1500" i="0" dirty="0">
                <a:solidFill>
                  <a:srgbClr val="0D0D0D"/>
                </a:solidFill>
                <a:effectLst/>
                <a:latin typeface="+mn-lt"/>
              </a:rPr>
              <a:t>Highlight influential regions and pixels in images to demonstrate where models focus their decision-making. </a:t>
            </a:r>
          </a:p>
          <a:p>
            <a:pPr algn="just">
              <a:buFont typeface="Arial" panose="020B0604020202020204" pitchFamily="34" charset="0"/>
              <a:buChar char="•"/>
            </a:pPr>
            <a:r>
              <a:rPr lang="en-US" sz="1500" b="1" i="0" dirty="0">
                <a:solidFill>
                  <a:srgbClr val="0D0D0D"/>
                </a:solidFill>
                <a:effectLst/>
                <a:latin typeface="+mn-lt"/>
              </a:rPr>
              <a:t>Integrated Gradients (IG): </a:t>
            </a:r>
            <a:r>
              <a:rPr lang="en-US" sz="1500" i="0" dirty="0">
                <a:solidFill>
                  <a:srgbClr val="0D0D0D"/>
                </a:solidFill>
                <a:effectLst/>
                <a:latin typeface="+mn-lt"/>
              </a:rPr>
              <a:t>Provides a detailed decomposition of the contribution of each input feature to the final prediction.</a:t>
            </a:r>
            <a:endParaRPr lang="en-US" sz="1500" dirty="0"/>
          </a:p>
          <a:p>
            <a:pPr algn="just"/>
            <a:endParaRPr lang="en-US" sz="1500" i="0" dirty="0">
              <a:solidFill>
                <a:srgbClr val="0D0D0D"/>
              </a:solidFill>
              <a:effectLst/>
              <a:latin typeface="+mn-lt"/>
            </a:endParaRPr>
          </a:p>
        </p:txBody>
      </p:sp>
      <p:sp>
        <p:nvSpPr>
          <p:cNvPr id="3" name="Title 2"/>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438157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578C37-B783-186F-E961-64C1CCEB58ED}"/>
              </a:ext>
            </a:extLst>
          </p:cNvPr>
          <p:cNvSpPr>
            <a:spLocks noGrp="1"/>
          </p:cNvSpPr>
          <p:nvPr>
            <p:ph type="body" idx="1"/>
          </p:nvPr>
        </p:nvSpPr>
        <p:spPr>
          <a:xfrm>
            <a:off x="427101" y="2189264"/>
            <a:ext cx="8181440" cy="3790483"/>
          </a:xfrm>
        </p:spPr>
        <p:txBody>
          <a:bodyPr/>
          <a:lstStyle/>
          <a:p>
            <a:pPr algn="just"/>
            <a:r>
              <a:rPr lang="en-US" sz="1500" b="1" dirty="0">
                <a:solidFill>
                  <a:srgbClr val="000000"/>
                </a:solidFill>
                <a:latin typeface="+mj-lt"/>
              </a:rPr>
              <a:t>Our Approach and Differentiation</a:t>
            </a:r>
          </a:p>
          <a:p>
            <a:pPr algn="just"/>
            <a:r>
              <a:rPr lang="en-US" sz="1500" b="1" dirty="0">
                <a:solidFill>
                  <a:srgbClr val="000000"/>
                </a:solidFill>
                <a:latin typeface="+mj-lt"/>
              </a:rPr>
              <a:t>Comprehensive Comparative Analysis</a:t>
            </a:r>
          </a:p>
          <a:p>
            <a:pPr algn="just"/>
            <a:r>
              <a:rPr lang="en-US" sz="1500" dirty="0">
                <a:solidFill>
                  <a:srgbClr val="000000"/>
                </a:solidFill>
                <a:latin typeface="+mn-lt"/>
              </a:rPr>
              <a:t>Applies and evaluates a broad range of techniques—LIME, Grad-CAM, Saliency Map, IG, and SHAP—on the VGG model to assess their effectiveness in improving transparency.</a:t>
            </a:r>
          </a:p>
          <a:p>
            <a:pPr algn="just"/>
            <a:r>
              <a:rPr lang="en-US" sz="1500" b="1" dirty="0">
                <a:solidFill>
                  <a:srgbClr val="000000"/>
                </a:solidFill>
                <a:latin typeface="+mj-lt"/>
              </a:rPr>
              <a:t>Specific Focus on VGG Model</a:t>
            </a:r>
          </a:p>
          <a:p>
            <a:pPr algn="just"/>
            <a:r>
              <a:rPr lang="en-US" sz="1500" dirty="0">
                <a:solidFill>
                  <a:srgbClr val="000000"/>
                </a:solidFill>
                <a:latin typeface="+mn-lt"/>
              </a:rPr>
              <a:t>Research tailored to the VGG model, used widely in image recognition, enhancing explainability directly applicable to similar architectures in critical applications like healthcare and autonomous driving.</a:t>
            </a:r>
          </a:p>
          <a:p>
            <a:pPr algn="just"/>
            <a:r>
              <a:rPr lang="en-US" sz="1500" b="1" dirty="0">
                <a:solidFill>
                  <a:srgbClr val="000000"/>
                </a:solidFill>
                <a:latin typeface="+mj-lt"/>
              </a:rPr>
              <a:t>Methodological Innovations</a:t>
            </a:r>
          </a:p>
          <a:p>
            <a:pPr algn="just"/>
            <a:r>
              <a:rPr lang="en-US" sz="1500" dirty="0">
                <a:solidFill>
                  <a:srgbClr val="000000"/>
                </a:solidFill>
                <a:latin typeface="+mn-lt"/>
              </a:rPr>
              <a:t>Adapts and fine-tunes explainability techniques to the specifics of VGG and the CIFAR-10 dataset, ensuring practical relevance and improved model transparency.</a:t>
            </a:r>
            <a:endParaRPr lang="en-IN" sz="1500" dirty="0">
              <a:solidFill>
                <a:srgbClr val="000000"/>
              </a:solidFill>
              <a:latin typeface="+mn-lt"/>
            </a:endParaRPr>
          </a:p>
        </p:txBody>
      </p:sp>
      <p:sp>
        <p:nvSpPr>
          <p:cNvPr id="3" name="Title 2">
            <a:extLst>
              <a:ext uri="{FF2B5EF4-FFF2-40B4-BE49-F238E27FC236}">
                <a16:creationId xmlns:a16="http://schemas.microsoft.com/office/drawing/2014/main" id="{3856B169-5843-2F8A-B0AA-7C76F12DA4E4}"/>
              </a:ext>
            </a:extLst>
          </p:cNvPr>
          <p:cNvSpPr>
            <a:spLocks noGrp="1"/>
          </p:cNvSpPr>
          <p:nvPr>
            <p:ph type="title"/>
          </p:nvPr>
        </p:nvSpPr>
        <p:spPr/>
        <p:txBody>
          <a:bodyPr/>
          <a:lstStyle/>
          <a:p>
            <a:r>
              <a:rPr lang="en-IN" dirty="0"/>
              <a:t>Background</a:t>
            </a:r>
          </a:p>
        </p:txBody>
      </p:sp>
    </p:spTree>
    <p:extLst>
      <p:ext uri="{BB962C8B-B14F-4D97-AF65-F5344CB8AC3E}">
        <p14:creationId xmlns:p14="http://schemas.microsoft.com/office/powerpoint/2010/main" val="121596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BF306-D5EA-4022-36E4-B2D7CCC979DC}"/>
              </a:ext>
            </a:extLst>
          </p:cNvPr>
          <p:cNvSpPr>
            <a:spLocks noGrp="1"/>
          </p:cNvSpPr>
          <p:nvPr>
            <p:ph type="body" idx="1"/>
          </p:nvPr>
        </p:nvSpPr>
        <p:spPr>
          <a:xfrm>
            <a:off x="427101" y="2189264"/>
            <a:ext cx="8239104" cy="3790483"/>
          </a:xfrm>
        </p:spPr>
        <p:txBody>
          <a:bodyPr/>
          <a:lstStyle/>
          <a:p>
            <a:pPr algn="just"/>
            <a:r>
              <a:rPr lang="en-US" sz="1500" b="1" dirty="0">
                <a:solidFill>
                  <a:srgbClr val="000000"/>
                </a:solidFill>
                <a:latin typeface="+mn-lt"/>
              </a:rPr>
              <a:t>Type of Data: </a:t>
            </a:r>
            <a:r>
              <a:rPr lang="en-US" sz="1500" dirty="0">
                <a:solidFill>
                  <a:srgbClr val="000000"/>
                </a:solidFill>
                <a:latin typeface="+mn-lt"/>
              </a:rPr>
              <a:t>The CIFAR-10 dataset consists of 60,000 color images, each sized 32x32 pixels, spread across 10 different classes (e.g., animals, vehicles) which makes it ideal for image classification tasks.</a:t>
            </a:r>
          </a:p>
          <a:p>
            <a:pPr algn="just"/>
            <a:r>
              <a:rPr lang="en-US" sz="1500" b="1" dirty="0">
                <a:solidFill>
                  <a:srgbClr val="000000"/>
                </a:solidFill>
                <a:latin typeface="+mn-lt"/>
              </a:rPr>
              <a:t>Source and Volume</a:t>
            </a:r>
          </a:p>
          <a:p>
            <a:pPr algn="just"/>
            <a:r>
              <a:rPr lang="en-US" sz="1500" b="1" dirty="0">
                <a:solidFill>
                  <a:srgbClr val="000000"/>
                </a:solidFill>
                <a:latin typeface="+mn-lt"/>
              </a:rPr>
              <a:t>Origin:</a:t>
            </a:r>
            <a:r>
              <a:rPr lang="en-US" sz="1500" dirty="0">
                <a:solidFill>
                  <a:srgbClr val="000000"/>
                </a:solidFill>
                <a:latin typeface="+mn-lt"/>
              </a:rPr>
              <a:t> The dataset is a well-known benchmark in the machine learning community, commonly used to train and evaluate image recognition algorithms.</a:t>
            </a:r>
          </a:p>
          <a:p>
            <a:pPr algn="just"/>
            <a:r>
              <a:rPr lang="en-US" sz="1500" b="1" dirty="0">
                <a:solidFill>
                  <a:srgbClr val="000000"/>
                </a:solidFill>
                <a:latin typeface="+mn-lt"/>
              </a:rPr>
              <a:t>Volume: </a:t>
            </a:r>
            <a:r>
              <a:rPr lang="en-US" sz="1500" dirty="0">
                <a:solidFill>
                  <a:srgbClr val="000000"/>
                </a:solidFill>
                <a:latin typeface="+mn-lt"/>
              </a:rPr>
              <a:t>Comprises 50,000 training images and 10,000 testing images, providing a substantial volume for robust model training and evaluation.</a:t>
            </a:r>
          </a:p>
          <a:p>
            <a:pPr algn="just"/>
            <a:r>
              <a:rPr lang="en-US" sz="1500" b="1" dirty="0">
                <a:solidFill>
                  <a:srgbClr val="000000"/>
                </a:solidFill>
                <a:latin typeface="+mn-lt"/>
              </a:rPr>
              <a:t>Link to the dataset: </a:t>
            </a:r>
            <a:r>
              <a:rPr lang="en-US" sz="1500" dirty="0">
                <a:solidFill>
                  <a:srgbClr val="000000"/>
                </a:solidFill>
                <a:latin typeface="+mn-lt"/>
                <a:hlinkClick r:id="rId2"/>
              </a:rPr>
              <a:t>https://www.cs.toronto.edu/~kriz/cifar.html</a:t>
            </a:r>
            <a:endParaRPr lang="en-IN" sz="1500" dirty="0">
              <a:solidFill>
                <a:srgbClr val="000000"/>
              </a:solidFill>
              <a:latin typeface="+mn-lt"/>
            </a:endParaRPr>
          </a:p>
        </p:txBody>
      </p:sp>
      <p:sp>
        <p:nvSpPr>
          <p:cNvPr id="3" name="Title 2">
            <a:extLst>
              <a:ext uri="{FF2B5EF4-FFF2-40B4-BE49-F238E27FC236}">
                <a16:creationId xmlns:a16="http://schemas.microsoft.com/office/drawing/2014/main" id="{808A65C2-75B8-C02D-9034-5D5C8886C198}"/>
              </a:ext>
            </a:extLst>
          </p:cNvPr>
          <p:cNvSpPr>
            <a:spLocks noGrp="1"/>
          </p:cNvSpPr>
          <p:nvPr>
            <p:ph type="title"/>
          </p:nvPr>
        </p:nvSpPr>
        <p:spPr/>
        <p:txBody>
          <a:bodyPr/>
          <a:lstStyle/>
          <a:p>
            <a:r>
              <a:rPr lang="en-IN" dirty="0"/>
              <a:t>Dataset Overview</a:t>
            </a:r>
          </a:p>
        </p:txBody>
      </p:sp>
    </p:spTree>
    <p:extLst>
      <p:ext uri="{BB962C8B-B14F-4D97-AF65-F5344CB8AC3E}">
        <p14:creationId xmlns:p14="http://schemas.microsoft.com/office/powerpoint/2010/main" val="2767420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33EAAD-5D04-66E3-1EE6-246EFB523641}"/>
              </a:ext>
            </a:extLst>
          </p:cNvPr>
          <p:cNvSpPr>
            <a:spLocks noGrp="1"/>
          </p:cNvSpPr>
          <p:nvPr>
            <p:ph type="body" idx="1"/>
          </p:nvPr>
        </p:nvSpPr>
        <p:spPr>
          <a:xfrm>
            <a:off x="427100" y="2189264"/>
            <a:ext cx="8197915" cy="3790483"/>
          </a:xfrm>
        </p:spPr>
        <p:txBody>
          <a:bodyPr/>
          <a:lstStyle/>
          <a:p>
            <a:pPr algn="just"/>
            <a:r>
              <a:rPr lang="en-US" sz="1500" b="1" dirty="0">
                <a:solidFill>
                  <a:srgbClr val="000000"/>
                </a:solidFill>
                <a:latin typeface="+mj-lt"/>
              </a:rPr>
              <a:t>Preprocessing and Preparation</a:t>
            </a:r>
          </a:p>
          <a:p>
            <a:pPr algn="just"/>
            <a:r>
              <a:rPr lang="en-US" sz="1500" b="1" dirty="0">
                <a:solidFill>
                  <a:srgbClr val="000000"/>
                </a:solidFill>
                <a:latin typeface="+mj-lt"/>
              </a:rPr>
              <a:t>Standardization: </a:t>
            </a:r>
          </a:p>
          <a:p>
            <a:pPr algn="just"/>
            <a:r>
              <a:rPr lang="en-US" sz="1500" dirty="0">
                <a:solidFill>
                  <a:srgbClr val="000000"/>
                </a:solidFill>
                <a:latin typeface="+mn-lt"/>
              </a:rPr>
              <a:t>Images were normalized using mean and standard deviation values specific to the dataset to ensure consistent input scaling for the model.</a:t>
            </a:r>
          </a:p>
          <a:p>
            <a:pPr algn="just"/>
            <a:r>
              <a:rPr lang="en-US" sz="1500" dirty="0">
                <a:solidFill>
                  <a:srgbClr val="000000"/>
                </a:solidFill>
                <a:latin typeface="+mn-lt"/>
              </a:rPr>
              <a:t>Employed data splitting to segregate training, validation, and testing sets, ensuring proper model validation and testing phases.</a:t>
            </a:r>
            <a:endParaRPr lang="en-IN" sz="1500" dirty="0">
              <a:solidFill>
                <a:srgbClr val="000000"/>
              </a:solidFill>
              <a:latin typeface="+mn-lt"/>
            </a:endParaRPr>
          </a:p>
        </p:txBody>
      </p:sp>
      <p:sp>
        <p:nvSpPr>
          <p:cNvPr id="3" name="Title 2">
            <a:extLst>
              <a:ext uri="{FF2B5EF4-FFF2-40B4-BE49-F238E27FC236}">
                <a16:creationId xmlns:a16="http://schemas.microsoft.com/office/drawing/2014/main" id="{FF8C5824-D7AB-BB2C-2EB9-5536711087E9}"/>
              </a:ext>
            </a:extLst>
          </p:cNvPr>
          <p:cNvSpPr>
            <a:spLocks noGrp="1"/>
          </p:cNvSpPr>
          <p:nvPr>
            <p:ph type="title"/>
          </p:nvPr>
        </p:nvSpPr>
        <p:spPr/>
        <p:txBody>
          <a:bodyPr/>
          <a:lstStyle/>
          <a:p>
            <a:r>
              <a:rPr lang="en-IN" dirty="0"/>
              <a:t>Dataset Overview</a:t>
            </a:r>
          </a:p>
        </p:txBody>
      </p:sp>
    </p:spTree>
    <p:extLst>
      <p:ext uri="{BB962C8B-B14F-4D97-AF65-F5344CB8AC3E}">
        <p14:creationId xmlns:p14="http://schemas.microsoft.com/office/powerpoint/2010/main" val="997767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425196" y="2185417"/>
            <a:ext cx="6418318" cy="3859783"/>
          </a:xfrm>
        </p:spPr>
        <p:txBody>
          <a:bodyPr/>
          <a:lstStyle/>
          <a:p>
            <a:pPr marL="0" indent="0">
              <a:buNone/>
            </a:pPr>
            <a:r>
              <a:rPr lang="en-US" b="1" dirty="0">
                <a:solidFill>
                  <a:srgbClr val="000000"/>
                </a:solidFill>
                <a:latin typeface="+mj-lt"/>
              </a:rPr>
              <a:t>Model Architecture:</a:t>
            </a:r>
          </a:p>
          <a:p>
            <a:r>
              <a:rPr lang="en-US" dirty="0">
                <a:solidFill>
                  <a:srgbClr val="000000"/>
                </a:solidFill>
                <a:latin typeface="+mn-lt"/>
              </a:rPr>
              <a:t>6 Convolution Layers</a:t>
            </a:r>
          </a:p>
          <a:p>
            <a:r>
              <a:rPr lang="en-US" dirty="0">
                <a:solidFill>
                  <a:srgbClr val="000000"/>
                </a:solidFill>
                <a:latin typeface="+mn-lt"/>
              </a:rPr>
              <a:t>3 Fully connected Layers</a:t>
            </a:r>
          </a:p>
          <a:p>
            <a:r>
              <a:rPr lang="en-US" dirty="0" err="1">
                <a:solidFill>
                  <a:srgbClr val="000000"/>
                </a:solidFill>
                <a:latin typeface="+mn-lt"/>
              </a:rPr>
              <a:t>ReLU</a:t>
            </a:r>
            <a:r>
              <a:rPr lang="en-US" dirty="0">
                <a:solidFill>
                  <a:srgbClr val="000000"/>
                </a:solidFill>
                <a:latin typeface="+mn-lt"/>
              </a:rPr>
              <a:t> Activation Function</a:t>
            </a:r>
          </a:p>
          <a:p>
            <a:r>
              <a:rPr lang="en-US" dirty="0" err="1">
                <a:solidFill>
                  <a:srgbClr val="000000"/>
                </a:solidFill>
                <a:latin typeface="+mn-lt"/>
              </a:rPr>
              <a:t>Maxpooling</a:t>
            </a:r>
            <a:r>
              <a:rPr lang="en-US" dirty="0">
                <a:solidFill>
                  <a:srgbClr val="000000"/>
                </a:solidFill>
                <a:latin typeface="+mn-lt"/>
              </a:rPr>
              <a:t>, Stride, Padding</a:t>
            </a:r>
          </a:p>
          <a:p>
            <a:pPr marL="0" indent="0">
              <a:buNone/>
            </a:pPr>
            <a:r>
              <a:rPr lang="en-US" b="1" dirty="0">
                <a:solidFill>
                  <a:srgbClr val="000000"/>
                </a:solidFill>
                <a:latin typeface="+mj-lt"/>
              </a:rPr>
              <a:t>Training Results:</a:t>
            </a:r>
          </a:p>
          <a:p>
            <a:pPr marL="63500"/>
            <a:r>
              <a:rPr lang="en-US" dirty="0">
                <a:solidFill>
                  <a:srgbClr val="000000"/>
                </a:solidFill>
                <a:effectLst/>
                <a:latin typeface="+mn-lt"/>
                <a:ea typeface="Times New Roman" panose="02020603050405020304" pitchFamily="18" charset="0"/>
              </a:rPr>
              <a:t>Train</a:t>
            </a:r>
            <a:r>
              <a:rPr lang="en-US" spc="-25" dirty="0">
                <a:solidFill>
                  <a:srgbClr val="000000"/>
                </a:solidFill>
                <a:effectLst/>
                <a:latin typeface="+mn-lt"/>
                <a:ea typeface="Times New Roman" panose="02020603050405020304" pitchFamily="18" charset="0"/>
              </a:rPr>
              <a:t> </a:t>
            </a:r>
            <a:r>
              <a:rPr lang="en-US" dirty="0">
                <a:solidFill>
                  <a:srgbClr val="000000"/>
                </a:solidFill>
                <a:effectLst/>
                <a:latin typeface="+mn-lt"/>
                <a:ea typeface="Times New Roman" panose="02020603050405020304" pitchFamily="18" charset="0"/>
              </a:rPr>
              <a:t>accuracy:</a:t>
            </a:r>
            <a:r>
              <a:rPr lang="en-US" spc="-20" dirty="0">
                <a:solidFill>
                  <a:srgbClr val="000000"/>
                </a:solidFill>
                <a:effectLst/>
                <a:latin typeface="+mn-lt"/>
                <a:ea typeface="Times New Roman" panose="02020603050405020304" pitchFamily="18" charset="0"/>
              </a:rPr>
              <a:t> </a:t>
            </a:r>
            <a:r>
              <a:rPr lang="en-US" spc="-10" dirty="0">
                <a:solidFill>
                  <a:srgbClr val="000000"/>
                </a:solidFill>
                <a:effectLst/>
                <a:latin typeface="+mn-lt"/>
                <a:ea typeface="Times New Roman" panose="02020603050405020304" pitchFamily="18" charset="0"/>
              </a:rPr>
              <a:t>89</a:t>
            </a:r>
            <a:r>
              <a:rPr lang="en-US" spc="-10" dirty="0">
                <a:solidFill>
                  <a:srgbClr val="000000"/>
                </a:solidFill>
                <a:latin typeface="+mn-lt"/>
                <a:ea typeface="Times New Roman" panose="02020603050405020304" pitchFamily="18" charset="0"/>
              </a:rPr>
              <a:t>.29</a:t>
            </a:r>
            <a:r>
              <a:rPr lang="en-US" spc="-10" dirty="0">
                <a:solidFill>
                  <a:srgbClr val="000000"/>
                </a:solidFill>
                <a:effectLst/>
                <a:latin typeface="+mn-lt"/>
                <a:ea typeface="Times New Roman" panose="02020603050405020304" pitchFamily="18" charset="0"/>
              </a:rPr>
              <a:t>%</a:t>
            </a:r>
            <a:endParaRPr lang="en-IN" dirty="0">
              <a:solidFill>
                <a:srgbClr val="000000"/>
              </a:solidFill>
              <a:effectLst/>
              <a:latin typeface="+mn-lt"/>
              <a:ea typeface="Times New Roman" panose="02020603050405020304" pitchFamily="18" charset="0"/>
            </a:endParaRPr>
          </a:p>
          <a:p>
            <a:pPr marL="101600">
              <a:spcBef>
                <a:spcPts val="210"/>
              </a:spcBef>
              <a:spcAft>
                <a:spcPts val="0"/>
              </a:spcAft>
            </a:pPr>
            <a:r>
              <a:rPr lang="en-US" dirty="0">
                <a:solidFill>
                  <a:srgbClr val="000000"/>
                </a:solidFill>
                <a:effectLst/>
                <a:latin typeface="+mn-lt"/>
                <a:ea typeface="Times New Roman" panose="02020603050405020304" pitchFamily="18" charset="0"/>
              </a:rPr>
              <a:t>Train</a:t>
            </a:r>
            <a:r>
              <a:rPr lang="en-US" spc="-25" dirty="0">
                <a:solidFill>
                  <a:srgbClr val="000000"/>
                </a:solidFill>
                <a:effectLst/>
                <a:latin typeface="+mn-lt"/>
                <a:ea typeface="Times New Roman" panose="02020603050405020304" pitchFamily="18" charset="0"/>
              </a:rPr>
              <a:t> </a:t>
            </a:r>
            <a:r>
              <a:rPr lang="en-US" dirty="0">
                <a:solidFill>
                  <a:srgbClr val="000000"/>
                </a:solidFill>
                <a:effectLst/>
                <a:latin typeface="+mn-lt"/>
                <a:ea typeface="Times New Roman" panose="02020603050405020304" pitchFamily="18" charset="0"/>
              </a:rPr>
              <a:t>loss:</a:t>
            </a:r>
            <a:r>
              <a:rPr lang="en-US" spc="-20" dirty="0">
                <a:solidFill>
                  <a:srgbClr val="000000"/>
                </a:solidFill>
                <a:effectLst/>
                <a:latin typeface="+mn-lt"/>
                <a:ea typeface="Times New Roman" panose="02020603050405020304" pitchFamily="18" charset="0"/>
              </a:rPr>
              <a:t> 0.32</a:t>
            </a:r>
            <a:endParaRPr lang="en-IN" dirty="0">
              <a:solidFill>
                <a:srgbClr val="000000"/>
              </a:solidFill>
              <a:effectLst/>
              <a:latin typeface="+mn-lt"/>
              <a:ea typeface="Times New Roman" panose="02020603050405020304" pitchFamily="18" charset="0"/>
            </a:endParaRPr>
          </a:p>
          <a:p>
            <a:pPr marL="101600">
              <a:spcBef>
                <a:spcPts val="205"/>
              </a:spcBef>
              <a:spcAft>
                <a:spcPts val="0"/>
              </a:spcAft>
            </a:pPr>
            <a:r>
              <a:rPr lang="en-US" dirty="0">
                <a:solidFill>
                  <a:srgbClr val="000000"/>
                </a:solidFill>
                <a:effectLst/>
                <a:latin typeface="+mn-lt"/>
                <a:ea typeface="Times New Roman" panose="02020603050405020304" pitchFamily="18" charset="0"/>
              </a:rPr>
              <a:t>Validation</a:t>
            </a:r>
            <a:r>
              <a:rPr lang="en-US" spc="-70" dirty="0">
                <a:solidFill>
                  <a:srgbClr val="000000"/>
                </a:solidFill>
                <a:effectLst/>
                <a:latin typeface="+mn-lt"/>
                <a:ea typeface="Times New Roman" panose="02020603050405020304" pitchFamily="18" charset="0"/>
              </a:rPr>
              <a:t> </a:t>
            </a:r>
            <a:r>
              <a:rPr lang="en-US" dirty="0">
                <a:solidFill>
                  <a:srgbClr val="000000"/>
                </a:solidFill>
                <a:effectLst/>
                <a:latin typeface="+mn-lt"/>
                <a:ea typeface="Times New Roman" panose="02020603050405020304" pitchFamily="18" charset="0"/>
              </a:rPr>
              <a:t>accuracy:</a:t>
            </a:r>
            <a:r>
              <a:rPr lang="en-US" spc="-65" dirty="0">
                <a:solidFill>
                  <a:srgbClr val="000000"/>
                </a:solidFill>
                <a:effectLst/>
                <a:latin typeface="+mn-lt"/>
                <a:ea typeface="Times New Roman" panose="02020603050405020304" pitchFamily="18" charset="0"/>
              </a:rPr>
              <a:t> </a:t>
            </a:r>
            <a:r>
              <a:rPr lang="en-US" spc="-10" dirty="0">
                <a:solidFill>
                  <a:srgbClr val="000000"/>
                </a:solidFill>
                <a:effectLst/>
                <a:latin typeface="+mn-lt"/>
                <a:ea typeface="Times New Roman" panose="02020603050405020304" pitchFamily="18" charset="0"/>
              </a:rPr>
              <a:t>75.52%</a:t>
            </a:r>
            <a:endParaRPr lang="en-IN" dirty="0">
              <a:solidFill>
                <a:srgbClr val="000000"/>
              </a:solidFill>
              <a:effectLst/>
              <a:latin typeface="+mn-lt"/>
              <a:ea typeface="Times New Roman" panose="02020603050405020304" pitchFamily="18" charset="0"/>
            </a:endParaRPr>
          </a:p>
          <a:p>
            <a:pPr marL="101600">
              <a:spcBef>
                <a:spcPts val="210"/>
              </a:spcBef>
              <a:spcAft>
                <a:spcPts val="0"/>
              </a:spcAft>
            </a:pPr>
            <a:r>
              <a:rPr lang="en-US" dirty="0">
                <a:solidFill>
                  <a:srgbClr val="000000"/>
                </a:solidFill>
                <a:effectLst/>
                <a:latin typeface="+mn-lt"/>
                <a:ea typeface="Times New Roman" panose="02020603050405020304" pitchFamily="18" charset="0"/>
              </a:rPr>
              <a:t>Validation</a:t>
            </a:r>
            <a:r>
              <a:rPr lang="en-US" spc="-70" dirty="0">
                <a:solidFill>
                  <a:srgbClr val="000000"/>
                </a:solidFill>
                <a:effectLst/>
                <a:latin typeface="+mn-lt"/>
                <a:ea typeface="Times New Roman" panose="02020603050405020304" pitchFamily="18" charset="0"/>
              </a:rPr>
              <a:t> </a:t>
            </a:r>
            <a:r>
              <a:rPr lang="en-US" dirty="0">
                <a:solidFill>
                  <a:srgbClr val="000000"/>
                </a:solidFill>
                <a:effectLst/>
                <a:latin typeface="+mn-lt"/>
                <a:ea typeface="Times New Roman" panose="02020603050405020304" pitchFamily="18" charset="0"/>
              </a:rPr>
              <a:t>loss:</a:t>
            </a:r>
            <a:r>
              <a:rPr lang="en-US" spc="-65" dirty="0">
                <a:solidFill>
                  <a:srgbClr val="000000"/>
                </a:solidFill>
                <a:effectLst/>
                <a:latin typeface="+mn-lt"/>
                <a:ea typeface="Times New Roman" panose="02020603050405020304" pitchFamily="18" charset="0"/>
              </a:rPr>
              <a:t> </a:t>
            </a:r>
            <a:r>
              <a:rPr lang="en-US" spc="-20" dirty="0">
                <a:solidFill>
                  <a:srgbClr val="000000"/>
                </a:solidFill>
                <a:effectLst/>
                <a:latin typeface="+mn-lt"/>
                <a:ea typeface="Times New Roman" panose="02020603050405020304" pitchFamily="18" charset="0"/>
              </a:rPr>
              <a:t>0.81</a:t>
            </a:r>
            <a:endParaRPr lang="en-IN" dirty="0">
              <a:solidFill>
                <a:srgbClr val="000000"/>
              </a:solidFill>
              <a:effectLst/>
              <a:latin typeface="+mn-lt"/>
              <a:ea typeface="Times New Roman" panose="02020603050405020304" pitchFamily="18" charset="0"/>
            </a:endParaRPr>
          </a:p>
          <a:p>
            <a:pPr marL="101600">
              <a:spcBef>
                <a:spcPts val="205"/>
              </a:spcBef>
              <a:spcAft>
                <a:spcPts val="0"/>
              </a:spcAft>
            </a:pPr>
            <a:r>
              <a:rPr lang="en-US" dirty="0">
                <a:solidFill>
                  <a:srgbClr val="000000"/>
                </a:solidFill>
                <a:effectLst/>
                <a:latin typeface="+mn-lt"/>
                <a:ea typeface="Times New Roman" panose="02020603050405020304" pitchFamily="18" charset="0"/>
              </a:rPr>
              <a:t>Test</a:t>
            </a:r>
            <a:r>
              <a:rPr lang="en-US" spc="-45" dirty="0">
                <a:solidFill>
                  <a:srgbClr val="000000"/>
                </a:solidFill>
                <a:effectLst/>
                <a:latin typeface="+mn-lt"/>
                <a:ea typeface="Times New Roman" panose="02020603050405020304" pitchFamily="18" charset="0"/>
              </a:rPr>
              <a:t> </a:t>
            </a:r>
            <a:r>
              <a:rPr lang="en-US" dirty="0">
                <a:solidFill>
                  <a:srgbClr val="000000"/>
                </a:solidFill>
                <a:effectLst/>
                <a:latin typeface="+mn-lt"/>
                <a:ea typeface="Times New Roman" panose="02020603050405020304" pitchFamily="18" charset="0"/>
              </a:rPr>
              <a:t>accuracy:</a:t>
            </a:r>
            <a:r>
              <a:rPr lang="en-US" spc="-40" dirty="0">
                <a:solidFill>
                  <a:srgbClr val="000000"/>
                </a:solidFill>
                <a:effectLst/>
                <a:latin typeface="+mn-lt"/>
                <a:ea typeface="Times New Roman" panose="02020603050405020304" pitchFamily="18" charset="0"/>
              </a:rPr>
              <a:t> </a:t>
            </a:r>
            <a:r>
              <a:rPr lang="en-US" spc="-25" dirty="0">
                <a:solidFill>
                  <a:srgbClr val="000000"/>
                </a:solidFill>
                <a:effectLst/>
                <a:latin typeface="+mn-lt"/>
                <a:ea typeface="Times New Roman" panose="02020603050405020304" pitchFamily="18" charset="0"/>
              </a:rPr>
              <a:t>75%</a:t>
            </a:r>
            <a:endParaRPr lang="en-IN" dirty="0">
              <a:solidFill>
                <a:srgbClr val="000000"/>
              </a:solidFill>
              <a:effectLst/>
              <a:latin typeface="+mn-lt"/>
              <a:ea typeface="Times New Roman" panose="02020603050405020304" pitchFamily="18" charset="0"/>
            </a:endParaRPr>
          </a:p>
          <a:p>
            <a:pPr marL="101600">
              <a:spcBef>
                <a:spcPts val="205"/>
              </a:spcBef>
              <a:spcAft>
                <a:spcPts val="0"/>
              </a:spcAft>
            </a:pPr>
            <a:r>
              <a:rPr lang="en-US" dirty="0">
                <a:solidFill>
                  <a:srgbClr val="000000"/>
                </a:solidFill>
                <a:effectLst/>
                <a:latin typeface="+mn-lt"/>
                <a:ea typeface="Times New Roman" panose="02020603050405020304" pitchFamily="18" charset="0"/>
              </a:rPr>
              <a:t>Test</a:t>
            </a:r>
            <a:r>
              <a:rPr lang="en-US" spc="-45" dirty="0">
                <a:solidFill>
                  <a:srgbClr val="000000"/>
                </a:solidFill>
                <a:effectLst/>
                <a:latin typeface="+mn-lt"/>
                <a:ea typeface="Times New Roman" panose="02020603050405020304" pitchFamily="18" charset="0"/>
              </a:rPr>
              <a:t> </a:t>
            </a:r>
            <a:r>
              <a:rPr lang="en-US" dirty="0">
                <a:solidFill>
                  <a:srgbClr val="000000"/>
                </a:solidFill>
                <a:effectLst/>
                <a:latin typeface="+mn-lt"/>
                <a:ea typeface="Times New Roman" panose="02020603050405020304" pitchFamily="18" charset="0"/>
              </a:rPr>
              <a:t>Loss:</a:t>
            </a:r>
            <a:r>
              <a:rPr lang="en-US" spc="-40" dirty="0">
                <a:solidFill>
                  <a:srgbClr val="000000"/>
                </a:solidFill>
                <a:effectLst/>
                <a:latin typeface="+mn-lt"/>
                <a:ea typeface="Times New Roman" panose="02020603050405020304" pitchFamily="18" charset="0"/>
              </a:rPr>
              <a:t> </a:t>
            </a:r>
            <a:r>
              <a:rPr lang="en-US" spc="-20" dirty="0">
                <a:solidFill>
                  <a:srgbClr val="000000"/>
                </a:solidFill>
                <a:effectLst/>
                <a:latin typeface="+mn-lt"/>
                <a:ea typeface="Times New Roman" panose="02020603050405020304" pitchFamily="18" charset="0"/>
              </a:rPr>
              <a:t>0.80</a:t>
            </a:r>
            <a:endParaRPr lang="en-IN" dirty="0">
              <a:solidFill>
                <a:srgbClr val="000000"/>
              </a:solidFill>
              <a:effectLst/>
              <a:latin typeface="+mn-lt"/>
              <a:ea typeface="Times New Roman" panose="02020603050405020304" pitchFamily="18" charset="0"/>
            </a:endParaRPr>
          </a:p>
          <a:p>
            <a:pPr marL="38100" indent="0">
              <a:buNone/>
            </a:pPr>
            <a:endParaRPr lang="en-US" dirty="0">
              <a:solidFill>
                <a:srgbClr val="333333"/>
              </a:solidFill>
            </a:endParaRPr>
          </a:p>
        </p:txBody>
      </p:sp>
      <p:sp>
        <p:nvSpPr>
          <p:cNvPr id="3" name="Title 2"/>
          <p:cNvSpPr>
            <a:spLocks noGrp="1"/>
          </p:cNvSpPr>
          <p:nvPr>
            <p:ph type="title"/>
          </p:nvPr>
        </p:nvSpPr>
        <p:spPr/>
        <p:txBody>
          <a:bodyPr/>
          <a:lstStyle/>
          <a:p>
            <a:r>
              <a:rPr lang="en-US" dirty="0"/>
              <a:t>VGG Model and Training</a:t>
            </a:r>
          </a:p>
        </p:txBody>
      </p:sp>
    </p:spTree>
    <p:extLst>
      <p:ext uri="{BB962C8B-B14F-4D97-AF65-F5344CB8AC3E}">
        <p14:creationId xmlns:p14="http://schemas.microsoft.com/office/powerpoint/2010/main" val="383790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Explanability</a:t>
            </a:r>
            <a:r>
              <a:rPr lang="en-US" dirty="0"/>
              <a:t> Techniques Explored</a:t>
            </a:r>
          </a:p>
        </p:txBody>
      </p:sp>
      <p:sp>
        <p:nvSpPr>
          <p:cNvPr id="3" name="Content Placeholder 2"/>
          <p:cNvSpPr>
            <a:spLocks noGrp="1"/>
          </p:cNvSpPr>
          <p:nvPr>
            <p:ph sz="quarter" idx="10"/>
          </p:nvPr>
        </p:nvSpPr>
        <p:spPr>
          <a:xfrm>
            <a:off x="425196" y="2185415"/>
            <a:ext cx="8306911" cy="3951773"/>
          </a:xfrm>
        </p:spPr>
        <p:txBody>
          <a:bodyPr/>
          <a:lstStyle/>
          <a:p>
            <a:endParaRPr lang="en-US" sz="2400" b="0" dirty="0">
              <a:solidFill>
                <a:srgbClr val="000000"/>
              </a:solidFill>
            </a:endParaRPr>
          </a:p>
          <a:p>
            <a:r>
              <a:rPr lang="en-US" sz="1500" b="0" dirty="0">
                <a:solidFill>
                  <a:srgbClr val="000000"/>
                </a:solidFill>
                <a:latin typeface="+mn-lt"/>
              </a:rPr>
              <a:t>Grad-CAM</a:t>
            </a:r>
          </a:p>
          <a:p>
            <a:endParaRPr lang="en-US" sz="1500" b="0" dirty="0">
              <a:solidFill>
                <a:srgbClr val="000000"/>
              </a:solidFill>
              <a:latin typeface="+mn-lt"/>
            </a:endParaRPr>
          </a:p>
          <a:p>
            <a:r>
              <a:rPr lang="en-US" sz="1500" b="0" dirty="0">
                <a:solidFill>
                  <a:srgbClr val="000000"/>
                </a:solidFill>
                <a:latin typeface="+mn-lt"/>
              </a:rPr>
              <a:t>Saliency MAP</a:t>
            </a:r>
          </a:p>
          <a:p>
            <a:endParaRPr lang="en-US" sz="1500" b="0" dirty="0">
              <a:solidFill>
                <a:srgbClr val="000000"/>
              </a:solidFill>
              <a:latin typeface="+mn-lt"/>
            </a:endParaRPr>
          </a:p>
          <a:p>
            <a:r>
              <a:rPr lang="en-US" sz="1500" b="0" dirty="0">
                <a:solidFill>
                  <a:srgbClr val="000000"/>
                </a:solidFill>
                <a:latin typeface="+mn-lt"/>
              </a:rPr>
              <a:t>LIME</a:t>
            </a:r>
          </a:p>
          <a:p>
            <a:endParaRPr lang="en-US" sz="1500" b="0" dirty="0">
              <a:solidFill>
                <a:srgbClr val="000000"/>
              </a:solidFill>
              <a:latin typeface="+mn-lt"/>
            </a:endParaRPr>
          </a:p>
          <a:p>
            <a:r>
              <a:rPr lang="en-US" sz="1500" b="0" dirty="0">
                <a:solidFill>
                  <a:srgbClr val="000000"/>
                </a:solidFill>
                <a:latin typeface="+mn-lt"/>
              </a:rPr>
              <a:t>Integrated Gradient</a:t>
            </a:r>
          </a:p>
          <a:p>
            <a:endParaRPr lang="en-US" sz="1500" b="0" dirty="0">
              <a:solidFill>
                <a:srgbClr val="000000"/>
              </a:solidFill>
              <a:latin typeface="+mn-lt"/>
            </a:endParaRPr>
          </a:p>
          <a:p>
            <a:r>
              <a:rPr lang="en-US" sz="1500" b="0" dirty="0">
                <a:solidFill>
                  <a:srgbClr val="000000"/>
                </a:solidFill>
                <a:latin typeface="+mn-lt"/>
              </a:rPr>
              <a:t>SHAP</a:t>
            </a:r>
            <a:endParaRPr lang="en-IN" sz="1500" b="0" dirty="0">
              <a:solidFill>
                <a:srgbClr val="000000"/>
              </a:solidFill>
              <a:latin typeface="+mn-lt"/>
            </a:endParaRPr>
          </a:p>
          <a:p>
            <a:pPr lvl="0"/>
            <a:endParaRPr lang="en-US" dirty="0">
              <a:solidFill>
                <a:srgbClr val="333333"/>
              </a:solidFill>
            </a:endParaRPr>
          </a:p>
        </p:txBody>
      </p:sp>
    </p:spTree>
    <p:extLst>
      <p:ext uri="{BB962C8B-B14F-4D97-AF65-F5344CB8AC3E}">
        <p14:creationId xmlns:p14="http://schemas.microsoft.com/office/powerpoint/2010/main" val="1728986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Grad-Cam</a:t>
            </a:r>
          </a:p>
        </p:txBody>
      </p:sp>
      <p:sp>
        <p:nvSpPr>
          <p:cNvPr id="4" name="Text Placeholder 3"/>
          <p:cNvSpPr>
            <a:spLocks noGrp="1"/>
          </p:cNvSpPr>
          <p:nvPr>
            <p:ph type="body" idx="1"/>
          </p:nvPr>
        </p:nvSpPr>
        <p:spPr>
          <a:xfrm>
            <a:off x="526896" y="2742983"/>
            <a:ext cx="4226336" cy="2768327"/>
          </a:xfrm>
        </p:spPr>
        <p:txBody>
          <a:bodyPr/>
          <a:lstStyle/>
          <a:p>
            <a:pPr algn="just"/>
            <a:r>
              <a:rPr lang="en-US" sz="1500" dirty="0">
                <a:solidFill>
                  <a:srgbClr val="333333"/>
                </a:solidFill>
                <a:latin typeface="+mn-lt"/>
              </a:rPr>
              <a:t>The </a:t>
            </a:r>
            <a:r>
              <a:rPr lang="en-US" sz="1500" dirty="0" err="1">
                <a:solidFill>
                  <a:srgbClr val="333333"/>
                </a:solidFill>
                <a:latin typeface="+mn-lt"/>
              </a:rPr>
              <a:t>GradCam</a:t>
            </a:r>
            <a:r>
              <a:rPr lang="en-US" sz="1500" dirty="0">
                <a:solidFill>
                  <a:srgbClr val="333333"/>
                </a:solidFill>
                <a:latin typeface="+mn-lt"/>
              </a:rPr>
              <a:t> heatmaps show the regions of the image that are most influential for the VGG13 model when classifying the image as “frog”. We ran the </a:t>
            </a:r>
            <a:r>
              <a:rPr lang="en-US" sz="1500" dirty="0" err="1">
                <a:solidFill>
                  <a:srgbClr val="333333"/>
                </a:solidFill>
                <a:latin typeface="+mn-lt"/>
              </a:rPr>
              <a:t>GradCam</a:t>
            </a:r>
            <a:r>
              <a:rPr lang="en-US" sz="1500" dirty="0">
                <a:solidFill>
                  <a:srgbClr val="333333"/>
                </a:solidFill>
                <a:latin typeface="+mn-lt"/>
              </a:rPr>
              <a:t> heatmap for all 16 convolution layers. The images represents the layer-by-layer interpretation</a:t>
            </a:r>
          </a:p>
          <a:p>
            <a:endParaRPr lang="en-US" dirty="0">
              <a:solidFill>
                <a:srgbClr val="333333"/>
              </a:solidFill>
            </a:endParaRPr>
          </a:p>
        </p:txBody>
      </p:sp>
      <p:pic>
        <p:nvPicPr>
          <p:cNvPr id="26" name="Picture 25">
            <a:extLst>
              <a:ext uri="{FF2B5EF4-FFF2-40B4-BE49-F238E27FC236}">
                <a16:creationId xmlns:a16="http://schemas.microsoft.com/office/drawing/2014/main" id="{27DAB539-5949-88AB-0E67-E9481A1D7FF5}"/>
              </a:ext>
            </a:extLst>
          </p:cNvPr>
          <p:cNvPicPr>
            <a:picLocks noChangeAspect="1"/>
          </p:cNvPicPr>
          <p:nvPr/>
        </p:nvPicPr>
        <p:blipFill>
          <a:blip r:embed="rId2"/>
          <a:stretch>
            <a:fillRect/>
          </a:stretch>
        </p:blipFill>
        <p:spPr>
          <a:xfrm>
            <a:off x="5334000" y="879938"/>
            <a:ext cx="3809998" cy="1919680"/>
          </a:xfrm>
          <a:prstGeom prst="rect">
            <a:avLst/>
          </a:prstGeom>
        </p:spPr>
      </p:pic>
      <p:pic>
        <p:nvPicPr>
          <p:cNvPr id="28" name="Picture 27">
            <a:extLst>
              <a:ext uri="{FF2B5EF4-FFF2-40B4-BE49-F238E27FC236}">
                <a16:creationId xmlns:a16="http://schemas.microsoft.com/office/drawing/2014/main" id="{DFAC89B7-C281-CDF5-1F43-431C9A5F5CF7}"/>
              </a:ext>
            </a:extLst>
          </p:cNvPr>
          <p:cNvPicPr>
            <a:picLocks noChangeAspect="1"/>
          </p:cNvPicPr>
          <p:nvPr/>
        </p:nvPicPr>
        <p:blipFill>
          <a:blip r:embed="rId3"/>
          <a:stretch>
            <a:fillRect/>
          </a:stretch>
        </p:blipFill>
        <p:spPr>
          <a:xfrm>
            <a:off x="5334002" y="2874193"/>
            <a:ext cx="3809998" cy="1904999"/>
          </a:xfrm>
          <a:prstGeom prst="rect">
            <a:avLst/>
          </a:prstGeom>
        </p:spPr>
      </p:pic>
      <p:pic>
        <p:nvPicPr>
          <p:cNvPr id="30" name="Picture 29">
            <a:extLst>
              <a:ext uri="{FF2B5EF4-FFF2-40B4-BE49-F238E27FC236}">
                <a16:creationId xmlns:a16="http://schemas.microsoft.com/office/drawing/2014/main" id="{4AB227F7-9A3F-F65A-22D1-8A9F3A397210}"/>
              </a:ext>
            </a:extLst>
          </p:cNvPr>
          <p:cNvPicPr>
            <a:picLocks noChangeAspect="1"/>
          </p:cNvPicPr>
          <p:nvPr/>
        </p:nvPicPr>
        <p:blipFill>
          <a:blip r:embed="rId4"/>
          <a:stretch>
            <a:fillRect/>
          </a:stretch>
        </p:blipFill>
        <p:spPr>
          <a:xfrm>
            <a:off x="5334000" y="4853768"/>
            <a:ext cx="3809998" cy="1919652"/>
          </a:xfrm>
          <a:prstGeom prst="rect">
            <a:avLst/>
          </a:prstGeom>
        </p:spPr>
      </p:pic>
    </p:spTree>
    <p:extLst>
      <p:ext uri="{BB962C8B-B14F-4D97-AF65-F5344CB8AC3E}">
        <p14:creationId xmlns:p14="http://schemas.microsoft.com/office/powerpoint/2010/main" val="1009827995"/>
      </p:ext>
    </p:extLst>
  </p:cSld>
  <p:clrMapOvr>
    <a:masterClrMapping/>
  </p:clrMapOvr>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2189</TotalTime>
  <Words>939</Words>
  <Application>Microsoft Office PowerPoint</Application>
  <PresentationFormat>On-screen Show (4:3)</PresentationFormat>
  <Paragraphs>91</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Gabriola</vt:lpstr>
      <vt:lpstr>Georgia</vt:lpstr>
      <vt:lpstr>LucidaGrande</vt:lpstr>
      <vt:lpstr>UB Powerpoint Template</vt:lpstr>
      <vt:lpstr>Exploring Explainability in Deep Neural Networks  Deep learning (cse 676)</vt:lpstr>
      <vt:lpstr>Project Description</vt:lpstr>
      <vt:lpstr>Background</vt:lpstr>
      <vt:lpstr>Background</vt:lpstr>
      <vt:lpstr>Dataset Overview</vt:lpstr>
      <vt:lpstr>Dataset Overview</vt:lpstr>
      <vt:lpstr>VGG Model and Training</vt:lpstr>
      <vt:lpstr>Explanability Techniques Explored</vt:lpstr>
      <vt:lpstr>Grad-Cam</vt:lpstr>
      <vt:lpstr>Saliency Maps</vt:lpstr>
      <vt:lpstr>PowerPoint Presentation</vt:lpstr>
      <vt:lpstr>Integrated Gradients </vt:lpstr>
      <vt:lpstr>SHAP</vt:lpstr>
      <vt:lpstr>Summary</vt:lpstr>
      <vt:lpstr>Team Contribution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Kusha Kumar Dharavath</cp:lastModifiedBy>
  <cp:revision>183</cp:revision>
  <cp:lastPrinted>2015-10-19T19:01:41Z</cp:lastPrinted>
  <dcterms:created xsi:type="dcterms:W3CDTF">2016-06-28T14:05:07Z</dcterms:created>
  <dcterms:modified xsi:type="dcterms:W3CDTF">2024-05-05T07:03:46Z</dcterms:modified>
  <cp:category/>
</cp:coreProperties>
</file>